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2"/>
  </p:notesMasterIdLst>
  <p:handoutMasterIdLst>
    <p:handoutMasterId r:id="rId23"/>
  </p:handoutMasterIdLst>
  <p:sldIdLst>
    <p:sldId id="256" r:id="rId2"/>
    <p:sldId id="258" r:id="rId3"/>
    <p:sldId id="259" r:id="rId4"/>
    <p:sldId id="260" r:id="rId5"/>
    <p:sldId id="261" r:id="rId6"/>
    <p:sldId id="262" r:id="rId7"/>
    <p:sldId id="263" r:id="rId8"/>
    <p:sldId id="264" r:id="rId9"/>
    <p:sldId id="265" r:id="rId10"/>
    <p:sldId id="266" r:id="rId11"/>
    <p:sldId id="267" r:id="rId12"/>
    <p:sldId id="269" r:id="rId13"/>
    <p:sldId id="268" r:id="rId14"/>
    <p:sldId id="270" r:id="rId15"/>
    <p:sldId id="271" r:id="rId16"/>
    <p:sldId id="272" r:id="rId17"/>
    <p:sldId id="273" r:id="rId18"/>
    <p:sldId id="274" r:id="rId19"/>
    <p:sldId id="275" r:id="rId20"/>
    <p:sldId id="276"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7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36" y="-138"/>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199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517BCE2F-D61D-4E62-9703-CE4355CD4BE1}" type="datetimeFigureOut">
              <a:rPr lang="en-US"/>
              <a:pPr>
                <a:defRPr/>
              </a:pPr>
              <a:t>11/11/2018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DF89C0AE-FA5D-4CAC-A347-B98AF004D18F}" type="slidenum">
              <a:rPr lang="en-US"/>
              <a:pPr>
                <a:defRPr/>
              </a:pPr>
              <a:t>‹nº›</a:t>
            </a:fld>
            <a:endParaRPr lang="en-US"/>
          </a:p>
        </p:txBody>
      </p:sp>
    </p:spTree>
    <p:extLst>
      <p:ext uri="{BB962C8B-B14F-4D97-AF65-F5344CB8AC3E}">
        <p14:creationId xmlns:p14="http://schemas.microsoft.com/office/powerpoint/2010/main" val="70223558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1A9F68A-0DBD-43D5-954F-5B0E34CD104D}" type="datetimeFigureOut">
              <a:rPr lang="en-US"/>
              <a:pPr>
                <a:defRPr/>
              </a:pPr>
              <a:t>11/11/2018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1B3FFB0F-448F-4553-814C-95956908CAC5}" type="slidenum">
              <a:rPr lang="en-US"/>
              <a:pPr>
                <a:defRPr/>
              </a:pPr>
              <a:t>‹nº›</a:t>
            </a:fld>
            <a:endParaRPr lang="en-US"/>
          </a:p>
        </p:txBody>
      </p:sp>
    </p:spTree>
    <p:extLst>
      <p:ext uri="{BB962C8B-B14F-4D97-AF65-F5344CB8AC3E}">
        <p14:creationId xmlns:p14="http://schemas.microsoft.com/office/powerpoint/2010/main" val="945916946"/>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p:spPr>
      </p:sp>
      <p:sp>
        <p:nvSpPr>
          <p:cNvPr id="61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1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AE9D18D-4FE8-4E69-AB97-47DCCDB42C71}" type="slidenum">
              <a:rPr lang="en-US" smtClean="0"/>
              <a:pPr/>
              <a:t>1</a:t>
            </a:fld>
            <a:endParaRPr lang="en-US" smtClean="0"/>
          </a:p>
        </p:txBody>
      </p:sp>
    </p:spTree>
    <p:extLst>
      <p:ext uri="{BB962C8B-B14F-4D97-AF65-F5344CB8AC3E}">
        <p14:creationId xmlns:p14="http://schemas.microsoft.com/office/powerpoint/2010/main" val="20017930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pt-BR" smtClean="0"/>
              <a:t>Clique para editar o título mestre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pPr>
              <a:defRPr/>
            </a:pPr>
            <a:fld id="{B141F0A5-EDB1-44ED-A710-B04655A3E7C2}" type="datetime1">
              <a:rPr lang="en-US" smtClean="0"/>
              <a:pPr>
                <a:defRPr/>
              </a:pPr>
              <a:t>11/11/2018</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83CEE0F-0A67-4BAA-86C5-A7ABFBF9A640}" type="slidenum">
              <a:rPr lang="en-US" smtClean="0"/>
              <a:pPr>
                <a:defRPr/>
              </a:pPr>
              <a:t>‹nº›</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4583278"/>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pPr>
              <a:defRPr/>
            </a:pPr>
            <a:fld id="{B141F0A5-EDB1-44ED-A710-B04655A3E7C2}" type="datetime1">
              <a:rPr lang="en-US" smtClean="0"/>
              <a:pPr>
                <a:defRPr/>
              </a:pPr>
              <a:t>11/11/2018</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83CEE0F-0A67-4BAA-86C5-A7ABFBF9A640}" type="slidenum">
              <a:rPr lang="en-US" smtClean="0"/>
              <a:pPr>
                <a:defRPr/>
              </a:pPr>
              <a:t>‹nº›</a:t>
            </a:fld>
            <a:endParaRPr lang="en-US" dirty="0"/>
          </a:p>
        </p:txBody>
      </p:sp>
    </p:spTree>
    <p:extLst>
      <p:ext uri="{BB962C8B-B14F-4D97-AF65-F5344CB8AC3E}">
        <p14:creationId xmlns:p14="http://schemas.microsoft.com/office/powerpoint/2010/main" val="2207891232"/>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e texto verticais">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pPr>
              <a:defRPr/>
            </a:pPr>
            <a:fld id="{B141F0A5-EDB1-44ED-A710-B04655A3E7C2}" type="datetime1">
              <a:rPr lang="en-US" smtClean="0"/>
              <a:pPr>
                <a:defRPr/>
              </a:pPr>
              <a:t>11/11/2018</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83CEE0F-0A67-4BAA-86C5-A7ABFBF9A640}" type="slidenum">
              <a:rPr lang="en-US" smtClean="0"/>
              <a:pPr>
                <a:defRPr/>
              </a:pPr>
              <a:t>‹nº›</a:t>
            </a:fld>
            <a:endParaRPr lang="en-US" dirty="0"/>
          </a:p>
        </p:txBody>
      </p:sp>
    </p:spTree>
    <p:extLst>
      <p:ext uri="{BB962C8B-B14F-4D97-AF65-F5344CB8AC3E}">
        <p14:creationId xmlns:p14="http://schemas.microsoft.com/office/powerpoint/2010/main" val="379316929"/>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4" name="Date Placeholder 3"/>
          <p:cNvSpPr>
            <a:spLocks noGrp="1"/>
          </p:cNvSpPr>
          <p:nvPr>
            <p:ph type="dt" sz="half" idx="10"/>
          </p:nvPr>
        </p:nvSpPr>
        <p:spPr>
          <a:xfrm>
            <a:off x="1905000" y="6477000"/>
            <a:ext cx="2133600" cy="365125"/>
          </a:xfrm>
        </p:spPr>
        <p:txBody>
          <a:bodyPr/>
          <a:lstStyle>
            <a:lvl1pPr>
              <a:defRPr/>
            </a:lvl1pPr>
          </a:lstStyle>
          <a:p>
            <a:pPr>
              <a:defRPr/>
            </a:pPr>
            <a:fld id="{8255B8F1-32C4-4FA6-8475-9736D3D6E897}" type="datetime1">
              <a:rPr lang="en-US"/>
              <a:pPr>
                <a:defRPr/>
              </a:pPr>
              <a:t>11/11/2018</a:t>
            </a:fld>
            <a:endParaRPr lang="en-US"/>
          </a:p>
        </p:txBody>
      </p:sp>
      <p:sp>
        <p:nvSpPr>
          <p:cNvPr id="5" name="Footer Placeholder 4"/>
          <p:cNvSpPr>
            <a:spLocks noGrp="1"/>
          </p:cNvSpPr>
          <p:nvPr>
            <p:ph type="ftr" sz="quarter" idx="11"/>
          </p:nvPr>
        </p:nvSpPr>
        <p:spPr>
          <a:xfrm>
            <a:off x="4114800" y="6477000"/>
            <a:ext cx="2895600" cy="365125"/>
          </a:xfr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934200" y="0"/>
            <a:ext cx="2209800" cy="365125"/>
          </a:xfrm>
        </p:spPr>
        <p:txBody>
          <a:bodyPr/>
          <a:lstStyle>
            <a:lvl1pPr>
              <a:defRPr/>
            </a:lvl1pPr>
          </a:lstStyle>
          <a:p>
            <a:pPr>
              <a:defRPr/>
            </a:pPr>
            <a:fld id="{1187C20E-1F2E-4809-B9E2-100F2AADB426}" type="slidenum">
              <a:rPr lang="en-US"/>
              <a:pPr>
                <a:defRPr/>
              </a:pPr>
              <a:t>‹nº›</a:t>
            </a:fld>
            <a:endParaRPr lang="en-US" dirty="0"/>
          </a:p>
        </p:txBody>
      </p:sp>
    </p:spTree>
    <p:extLst>
      <p:ext uri="{BB962C8B-B14F-4D97-AF65-F5344CB8AC3E}">
        <p14:creationId xmlns:p14="http://schemas.microsoft.com/office/powerpoint/2010/main" val="2336127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pPr>
              <a:defRPr/>
            </a:pPr>
            <a:fld id="{B141F0A5-EDB1-44ED-A710-B04655A3E7C2}" type="datetime1">
              <a:rPr lang="en-US" smtClean="0"/>
              <a:pPr>
                <a:defRPr/>
              </a:pPr>
              <a:t>11/11/2018</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83CEE0F-0A67-4BAA-86C5-A7ABFBF9A640}" type="slidenum">
              <a:rPr lang="en-US" smtClean="0"/>
              <a:pPr>
                <a:defRPr/>
              </a:pPr>
              <a:t>‹nº›</a:t>
            </a:fld>
            <a:endParaRPr lang="en-US" dirty="0"/>
          </a:p>
        </p:txBody>
      </p:sp>
    </p:spTree>
    <p:extLst>
      <p:ext uri="{BB962C8B-B14F-4D97-AF65-F5344CB8AC3E}">
        <p14:creationId xmlns:p14="http://schemas.microsoft.com/office/powerpoint/2010/main" val="3664617198"/>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pt-BR" smtClean="0"/>
              <a:t>Clique para editar o título mestre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pPr>
              <a:defRPr/>
            </a:pPr>
            <a:fld id="{B141F0A5-EDB1-44ED-A710-B04655A3E7C2}" type="datetime1">
              <a:rPr lang="en-US" smtClean="0"/>
              <a:pPr>
                <a:defRPr/>
              </a:pPr>
              <a:t>11/11/2018</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83CEE0F-0A67-4BAA-86C5-A7ABFBF9A640}" type="slidenum">
              <a:rPr lang="en-US" smtClean="0"/>
              <a:pPr>
                <a:defRPr/>
              </a:pPr>
              <a:t>‹nº›</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8317635"/>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pt-BR" smtClean="0"/>
              <a:t>Clique para editar o título mestre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pPr>
              <a:defRPr/>
            </a:pPr>
            <a:fld id="{B141F0A5-EDB1-44ED-A710-B04655A3E7C2}" type="datetime1">
              <a:rPr lang="en-US" smtClean="0"/>
              <a:pPr>
                <a:defRPr/>
              </a:pPr>
              <a:t>11/11/2018</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283CEE0F-0A67-4BAA-86C5-A7ABFBF9A640}" type="slidenum">
              <a:rPr lang="en-US" smtClean="0"/>
              <a:pPr>
                <a:defRPr/>
              </a:pPr>
              <a:t>‹nº›</a:t>
            </a:fld>
            <a:endParaRPr lang="en-US" dirty="0"/>
          </a:p>
        </p:txBody>
      </p:sp>
    </p:spTree>
    <p:extLst>
      <p:ext uri="{BB962C8B-B14F-4D97-AF65-F5344CB8AC3E}">
        <p14:creationId xmlns:p14="http://schemas.microsoft.com/office/powerpoint/2010/main" val="3688142995"/>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pt-BR" smtClean="0"/>
              <a:t>Clique para editar o título mestre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822960" y="2582334"/>
            <a:ext cx="3703320" cy="3286760"/>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4663440" y="2582334"/>
            <a:ext cx="3703320" cy="3286760"/>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pPr>
              <a:defRPr/>
            </a:pPr>
            <a:fld id="{B141F0A5-EDB1-44ED-A710-B04655A3E7C2}" type="datetime1">
              <a:rPr lang="en-US" smtClean="0"/>
              <a:pPr>
                <a:defRPr/>
              </a:pPr>
              <a:t>11/11/2018</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283CEE0F-0A67-4BAA-86C5-A7ABFBF9A640}" type="slidenum">
              <a:rPr lang="en-US" smtClean="0"/>
              <a:pPr>
                <a:defRPr/>
              </a:pPr>
              <a:t>‹nº›</a:t>
            </a:fld>
            <a:endParaRPr lang="en-US" dirty="0"/>
          </a:p>
        </p:txBody>
      </p:sp>
    </p:spTree>
    <p:extLst>
      <p:ext uri="{BB962C8B-B14F-4D97-AF65-F5344CB8AC3E}">
        <p14:creationId xmlns:p14="http://schemas.microsoft.com/office/powerpoint/2010/main" val="2264013173"/>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Date Placeholder 2"/>
          <p:cNvSpPr>
            <a:spLocks noGrp="1"/>
          </p:cNvSpPr>
          <p:nvPr>
            <p:ph type="dt" sz="half" idx="10"/>
          </p:nvPr>
        </p:nvSpPr>
        <p:spPr/>
        <p:txBody>
          <a:bodyPr/>
          <a:lstStyle/>
          <a:p>
            <a:pPr>
              <a:defRPr/>
            </a:pPr>
            <a:fld id="{B141F0A5-EDB1-44ED-A710-B04655A3E7C2}" type="datetime1">
              <a:rPr lang="en-US" smtClean="0"/>
              <a:pPr>
                <a:defRPr/>
              </a:pPr>
              <a:t>11/11/2018</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283CEE0F-0A67-4BAA-86C5-A7ABFBF9A640}" type="slidenum">
              <a:rPr lang="en-US" smtClean="0"/>
              <a:pPr>
                <a:defRPr/>
              </a:pPr>
              <a:t>‹nº›</a:t>
            </a:fld>
            <a:endParaRPr lang="en-US" dirty="0"/>
          </a:p>
        </p:txBody>
      </p:sp>
    </p:spTree>
    <p:extLst>
      <p:ext uri="{BB962C8B-B14F-4D97-AF65-F5344CB8AC3E}">
        <p14:creationId xmlns:p14="http://schemas.microsoft.com/office/powerpoint/2010/main" val="1528526435"/>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a:defRPr/>
            </a:pPr>
            <a:fld id="{B141F0A5-EDB1-44ED-A710-B04655A3E7C2}" type="datetime1">
              <a:rPr lang="en-US" smtClean="0"/>
              <a:pPr>
                <a:defRPr/>
              </a:pPr>
              <a:t>11/11/2018</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pPr>
              <a:defRPr/>
            </a:pPr>
            <a:endParaRPr lang="en-US"/>
          </a:p>
        </p:txBody>
      </p:sp>
      <p:sp>
        <p:nvSpPr>
          <p:cNvPr id="9" name="Slide Number Placeholder 8"/>
          <p:cNvSpPr>
            <a:spLocks noGrp="1"/>
          </p:cNvSpPr>
          <p:nvPr>
            <p:ph type="sldNum" sz="quarter" idx="12"/>
          </p:nvPr>
        </p:nvSpPr>
        <p:spPr/>
        <p:txBody>
          <a:bodyPr/>
          <a:lstStyle/>
          <a:p>
            <a:pPr>
              <a:defRPr/>
            </a:pPr>
            <a:fld id="{283CEE0F-0A67-4BAA-86C5-A7ABFBF9A640}" type="slidenum">
              <a:rPr lang="en-US" smtClean="0"/>
              <a:pPr>
                <a:defRPr/>
              </a:pPr>
              <a:t>‹nº›</a:t>
            </a:fld>
            <a:endParaRPr lang="en-US" dirty="0"/>
          </a:p>
        </p:txBody>
      </p:sp>
    </p:spTree>
    <p:extLst>
      <p:ext uri="{BB962C8B-B14F-4D97-AF65-F5344CB8AC3E}">
        <p14:creationId xmlns:p14="http://schemas.microsoft.com/office/powerpoint/2010/main" val="3042726466"/>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pt-BR" smtClean="0"/>
              <a:t>Clique para editar o título mestre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pPr>
              <a:defRPr/>
            </a:pPr>
            <a:fld id="{B141F0A5-EDB1-44ED-A710-B04655A3E7C2}" type="datetime1">
              <a:rPr lang="en-US" smtClean="0"/>
              <a:pPr>
                <a:defRPr/>
              </a:pPr>
              <a:t>11/11/2018</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pPr>
              <a:defRPr/>
            </a:pPr>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pPr>
              <a:defRPr/>
            </a:pPr>
            <a:fld id="{283CEE0F-0A67-4BAA-86C5-A7ABFBF9A640}" type="slidenum">
              <a:rPr lang="en-US" smtClean="0"/>
              <a:pPr>
                <a:defRPr/>
              </a:pPr>
              <a:t>‹nº›</a:t>
            </a:fld>
            <a:endParaRPr lang="en-US" dirty="0"/>
          </a:p>
        </p:txBody>
      </p:sp>
    </p:spTree>
    <p:extLst>
      <p:ext uri="{BB962C8B-B14F-4D97-AF65-F5344CB8AC3E}">
        <p14:creationId xmlns:p14="http://schemas.microsoft.com/office/powerpoint/2010/main" val="1525645604"/>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pPr>
              <a:defRPr/>
            </a:pPr>
            <a:fld id="{B141F0A5-EDB1-44ED-A710-B04655A3E7C2}" type="datetime1">
              <a:rPr lang="en-US" smtClean="0"/>
              <a:pPr>
                <a:defRPr/>
              </a:pPr>
              <a:t>11/11/2018</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283CEE0F-0A67-4BAA-86C5-A7ABFBF9A640}" type="slidenum">
              <a:rPr lang="en-US" smtClean="0"/>
              <a:pPr>
                <a:defRPr/>
              </a:pPr>
              <a:t>‹nº›</a:t>
            </a:fld>
            <a:endParaRPr lang="en-US" dirty="0"/>
          </a:p>
        </p:txBody>
      </p:sp>
    </p:spTree>
    <p:extLst>
      <p:ext uri="{BB962C8B-B14F-4D97-AF65-F5344CB8AC3E}">
        <p14:creationId xmlns:p14="http://schemas.microsoft.com/office/powerpoint/2010/main" val="3940949506"/>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pPr>
              <a:defRPr/>
            </a:pPr>
            <a:fld id="{B141F0A5-EDB1-44ED-A710-B04655A3E7C2}" type="datetime1">
              <a:rPr lang="en-US" smtClean="0"/>
              <a:pPr>
                <a:defRPr/>
              </a:pPr>
              <a:t>11/11/2018</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pPr>
              <a:defRPr/>
            </a:pPr>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pPr>
              <a:defRPr/>
            </a:pPr>
            <a:fld id="{283CEE0F-0A67-4BAA-86C5-A7ABFBF9A640}" type="slidenum">
              <a:rPr lang="en-US" smtClean="0"/>
              <a:pPr>
                <a:defRPr/>
              </a:pPr>
              <a:t>‹nº›</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16945511"/>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4610100"/>
            <a:ext cx="6400800" cy="1752600"/>
          </a:xfrm>
        </p:spPr>
        <p:txBody>
          <a:bodyPr rtlCol="0">
            <a:normAutofit/>
          </a:bodyPr>
          <a:lstStyle/>
          <a:p>
            <a:pPr>
              <a:spcAft>
                <a:spcPts val="0"/>
              </a:spcAft>
              <a:defRPr/>
            </a:pPr>
            <a:r>
              <a:rPr lang="en-US" i="1" dirty="0"/>
              <a:t>First International Virtual Conference on Multidisciplinary Research 2018</a:t>
            </a:r>
            <a:endParaRPr lang="pt-BR" dirty="0"/>
          </a:p>
          <a:p>
            <a:pPr eaLnBrk="1" fontAlgn="auto" hangingPunct="1">
              <a:spcAft>
                <a:spcPts val="0"/>
              </a:spcAft>
              <a:buFont typeface="Arial" pitchFamily="34" charset="0"/>
              <a:buNone/>
              <a:defRPr/>
            </a:pPr>
            <a:endParaRPr lang="en-US" sz="2000" b="1" dirty="0" smtClean="0"/>
          </a:p>
          <a:p>
            <a:pPr eaLnBrk="1" fontAlgn="auto" hangingPunct="1">
              <a:spcAft>
                <a:spcPts val="0"/>
              </a:spcAft>
              <a:buFont typeface="Arial" pitchFamily="34" charset="0"/>
              <a:buNone/>
              <a:defRPr/>
            </a:pPr>
            <a:r>
              <a:rPr lang="en-US" sz="2000" b="1" dirty="0" smtClean="0"/>
              <a:t>Author: </a:t>
            </a:r>
            <a:r>
              <a:rPr lang="en-US" sz="2000" dirty="0" smtClean="0"/>
              <a:t>Italo Fernandes</a:t>
            </a:r>
            <a:endParaRPr lang="en-US" sz="2000" dirty="0" smtClean="0"/>
          </a:p>
        </p:txBody>
      </p:sp>
      <p:sp>
        <p:nvSpPr>
          <p:cNvPr id="3074" name="Title 1"/>
          <p:cNvSpPr>
            <a:spLocks noGrp="1"/>
          </p:cNvSpPr>
          <p:nvPr>
            <p:ph type="title"/>
          </p:nvPr>
        </p:nvSpPr>
        <p:spPr>
          <a:xfrm>
            <a:off x="2275" y="2895600"/>
            <a:ext cx="9144000" cy="2232025"/>
          </a:xfrm>
        </p:spPr>
        <p:txBody>
          <a:bodyPr>
            <a:noAutofit/>
          </a:bodyPr>
          <a:lstStyle/>
          <a:p>
            <a:pPr algn="ctr"/>
            <a:r>
              <a:rPr lang="en-US" sz="3600" b="1" dirty="0">
                <a:effectLst>
                  <a:outerShdw blurRad="38100" dist="38100" dir="2700000" algn="tl">
                    <a:srgbClr val="000000">
                      <a:alpha val="43137"/>
                    </a:srgbClr>
                  </a:outerShdw>
                </a:effectLst>
              </a:rPr>
              <a:t>Impacts of Synchronous Generator Capability Curve on Systems Locational Marginal Price through a Convex Optimal Power Flow</a:t>
            </a:r>
            <a:r>
              <a:rPr lang="pt-BR" sz="3600" dirty="0"/>
              <a:t/>
            </a:r>
            <a:br>
              <a:rPr lang="pt-BR" sz="3600" dirty="0"/>
            </a:br>
            <a:r>
              <a:rPr lang="en-US" sz="4000" b="1" dirty="0" smtClean="0">
                <a:effectLst>
                  <a:outerShdw blurRad="38100" dist="38100" dir="2700000" algn="tl">
                    <a:srgbClr val="000000">
                      <a:alpha val="43137"/>
                    </a:srgbClr>
                  </a:outerShdw>
                </a:effectLst>
              </a:rPr>
              <a:t/>
            </a:r>
            <a:br>
              <a:rPr lang="en-US" sz="4000" b="1" dirty="0" smtClean="0">
                <a:effectLst>
                  <a:outerShdw blurRad="38100" dist="38100" dir="2700000" algn="tl">
                    <a:srgbClr val="000000">
                      <a:alpha val="43137"/>
                    </a:srgbClr>
                  </a:outerShdw>
                </a:effectLst>
              </a:rPr>
            </a:br>
            <a:r>
              <a:rPr lang="pt-BR" sz="4400" dirty="0"/>
              <a:t/>
            </a:r>
            <a:br>
              <a:rPr lang="pt-BR" sz="4400" dirty="0"/>
            </a:br>
            <a:endParaRPr lang="en-US" sz="4400" dirty="0" smtClean="0"/>
          </a:p>
        </p:txBody>
      </p:sp>
      <p:sp>
        <p:nvSpPr>
          <p:cNvPr id="4" name="Slide Number Placeholder 3"/>
          <p:cNvSpPr>
            <a:spLocks noGrp="1"/>
          </p:cNvSpPr>
          <p:nvPr>
            <p:ph type="sldNum" sz="quarter" idx="12"/>
          </p:nvPr>
        </p:nvSpPr>
        <p:spPr/>
        <p:txBody>
          <a:bodyPr/>
          <a:lstStyle/>
          <a:p>
            <a:pPr>
              <a:defRPr/>
            </a:pPr>
            <a:fld id="{45135504-A795-49E7-B3EC-537AD170FF4E}" type="slidenum">
              <a:rPr lang="en-US" smtClean="0"/>
              <a:pPr>
                <a:defRPr/>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b="1" dirty="0"/>
              <a:t>Locational Marginal </a:t>
            </a:r>
            <a:r>
              <a:rPr lang="en-US" b="1" dirty="0" smtClean="0"/>
              <a:t>Prices</a:t>
            </a:r>
            <a:endParaRPr lang="pt-BR" dirty="0"/>
          </a:p>
        </p:txBody>
      </p:sp>
      <mc:AlternateContent xmlns:mc="http://schemas.openxmlformats.org/markup-compatibility/2006">
        <mc:Choice xmlns:a14="http://schemas.microsoft.com/office/drawing/2010/main" Requires="a14">
          <p:sp>
            <p:nvSpPr>
              <p:cNvPr id="3" name="Espaço Reservado para Conteúdo 2"/>
              <p:cNvSpPr>
                <a:spLocks noGrp="1"/>
              </p:cNvSpPr>
              <p:nvPr>
                <p:ph idx="1"/>
              </p:nvPr>
            </p:nvSpPr>
            <p:spPr/>
            <p:txBody>
              <a:bodyPr>
                <a:normAutofit lnSpcReduction="10000"/>
              </a:bodyPr>
              <a:lstStyle/>
              <a:p>
                <a:r>
                  <a:rPr lang="en-US" dirty="0"/>
                  <a:t>The new electricity market model adopted around the world had brought a series of advantages regarding services quality, reliability and security for power systems. Indeed, when the market is private and deregulated the competitiveness is much larger enhancing consumer’s electrical energy attendance. Connected systems truly operate more economically and for that reason, sellers and buyers agreed upon a price for a certain number of MWs. Although, each area on the system has its own price, and more specifically each generator has its own one. The concept of LMP allows determining the calculation of nodal price. It can be defined that, LMP for a specific bus is the energy cost needed to supply a </a:t>
                </a:r>
                <a14:m>
                  <m:oMath xmlns:m="http://schemas.openxmlformats.org/officeDocument/2006/math">
                    <m:r>
                      <a:rPr lang="en-US"/>
                      <m:t>1 </m:t>
                    </m:r>
                    <m:r>
                      <a:rPr lang="en-US" i="1"/>
                      <m:t>𝑀𝑊</m:t>
                    </m:r>
                  </m:oMath>
                </a14:m>
                <a:r>
                  <a:rPr lang="en-US" dirty="0"/>
                  <a:t> increment of load attending the operational constraints established for the system [9].</a:t>
                </a:r>
                <a:endParaRPr lang="pt-BR" dirty="0"/>
              </a:p>
              <a:p>
                <a:r>
                  <a:rPr lang="en-US" dirty="0"/>
                  <a:t>In practice LMPs corresponds to Lagrange multipliers on </a:t>
                </a:r>
                <a:r>
                  <a:rPr lang="en-US" dirty="0" err="1"/>
                  <a:t>Karush</a:t>
                </a:r>
                <a:r>
                  <a:rPr lang="en-US" dirty="0"/>
                  <a:t>-</a:t>
                </a:r>
                <a:r>
                  <a:rPr lang="en-US" dirty="0" err="1"/>
                  <a:t>Kunh</a:t>
                </a:r>
                <a:r>
                  <a:rPr lang="en-US" dirty="0"/>
                  <a:t>-Tucker optimization conditions, for real power equality constraints on OPF.</a:t>
                </a:r>
                <a:endParaRPr lang="pt-BR" dirty="0"/>
              </a:p>
              <a:p>
                <a:endParaRPr lang="pt-BR" dirty="0"/>
              </a:p>
            </p:txBody>
          </p:sp>
        </mc:Choice>
        <mc:Fallback>
          <p:sp>
            <p:nvSpPr>
              <p:cNvPr id="3" name="Espaço Reservado para Conteúdo 2"/>
              <p:cNvSpPr>
                <a:spLocks noGrp="1" noRot="1" noChangeAspect="1" noMove="1" noResize="1" noEditPoints="1" noAdjustHandles="1" noChangeArrowheads="1" noChangeShapeType="1" noTextEdit="1"/>
              </p:cNvSpPr>
              <p:nvPr>
                <p:ph idx="1"/>
              </p:nvPr>
            </p:nvSpPr>
            <p:spPr>
              <a:blipFill rotWithShape="0">
                <a:blip r:embed="rId2"/>
                <a:stretch>
                  <a:fillRect l="-808" t="-2273" r="-2100" b="-455"/>
                </a:stretch>
              </a:blipFill>
            </p:spPr>
            <p:txBody>
              <a:bodyPr/>
              <a:lstStyle/>
              <a:p>
                <a:r>
                  <a:rPr lang="pt-BR">
                    <a:noFill/>
                  </a:rPr>
                  <a:t> </a:t>
                </a:r>
              </a:p>
            </p:txBody>
          </p:sp>
        </mc:Fallback>
      </mc:AlternateContent>
      <p:sp>
        <p:nvSpPr>
          <p:cNvPr id="4" name="Espaço Reservado para Número de Slide 3"/>
          <p:cNvSpPr>
            <a:spLocks noGrp="1"/>
          </p:cNvSpPr>
          <p:nvPr>
            <p:ph type="sldNum" sz="quarter" idx="12"/>
          </p:nvPr>
        </p:nvSpPr>
        <p:spPr/>
        <p:txBody>
          <a:bodyPr/>
          <a:lstStyle/>
          <a:p>
            <a:pPr>
              <a:defRPr/>
            </a:pPr>
            <a:fld id="{283CEE0F-0A67-4BAA-86C5-A7ABFBF9A640}" type="slidenum">
              <a:rPr lang="en-US" smtClean="0"/>
              <a:pPr>
                <a:defRPr/>
              </a:pPr>
              <a:t>10</a:t>
            </a:fld>
            <a:endParaRPr lang="en-US" dirty="0"/>
          </a:p>
        </p:txBody>
      </p:sp>
    </p:spTree>
    <p:extLst>
      <p:ext uri="{BB962C8B-B14F-4D97-AF65-F5344CB8AC3E}">
        <p14:creationId xmlns:p14="http://schemas.microsoft.com/office/powerpoint/2010/main" val="13580493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b="1" dirty="0"/>
              <a:t>Numerical </a:t>
            </a:r>
            <a:r>
              <a:rPr lang="en-US" b="1" dirty="0" smtClean="0"/>
              <a:t>Results</a:t>
            </a:r>
            <a:endParaRPr lang="pt-BR" dirty="0"/>
          </a:p>
        </p:txBody>
      </p:sp>
      <p:sp>
        <p:nvSpPr>
          <p:cNvPr id="3" name="Espaço Reservado para Conteúdo 2"/>
          <p:cNvSpPr>
            <a:spLocks noGrp="1"/>
          </p:cNvSpPr>
          <p:nvPr>
            <p:ph idx="1"/>
          </p:nvPr>
        </p:nvSpPr>
        <p:spPr/>
        <p:txBody>
          <a:bodyPr/>
          <a:lstStyle/>
          <a:p>
            <a:r>
              <a:rPr lang="en-US" dirty="0"/>
              <a:t>The proposed method was simulate using IEEE-14 </a:t>
            </a:r>
            <a:r>
              <a:rPr lang="en-US" dirty="0" err="1"/>
              <a:t>bechmark</a:t>
            </a:r>
            <a:r>
              <a:rPr lang="en-US" dirty="0"/>
              <a:t> system [12]. For these four situations were held: ACOPF including or not SGCC, and SOCP-OPF including or not SGCC. For all cases five scenarios of loading were take variating both, active and reactive power. All of them had its main results registered in Table 4. Although just 50%, case base and 150% of loading are specifically analyzed in Table 1-3. Tables register active and reactive powers and locational marginal prices for several situations regarding to a complete analysis.</a:t>
            </a:r>
            <a:endParaRPr lang="pt-BR" dirty="0"/>
          </a:p>
          <a:p>
            <a:endParaRPr lang="pt-BR" dirty="0"/>
          </a:p>
        </p:txBody>
      </p:sp>
      <p:sp>
        <p:nvSpPr>
          <p:cNvPr id="4" name="Espaço Reservado para Número de Slide 3"/>
          <p:cNvSpPr>
            <a:spLocks noGrp="1"/>
          </p:cNvSpPr>
          <p:nvPr>
            <p:ph type="sldNum" sz="quarter" idx="12"/>
          </p:nvPr>
        </p:nvSpPr>
        <p:spPr/>
        <p:txBody>
          <a:bodyPr/>
          <a:lstStyle/>
          <a:p>
            <a:pPr>
              <a:defRPr/>
            </a:pPr>
            <a:fld id="{283CEE0F-0A67-4BAA-86C5-A7ABFBF9A640}" type="slidenum">
              <a:rPr lang="en-US" smtClean="0"/>
              <a:pPr>
                <a:defRPr/>
              </a:pPr>
              <a:t>11</a:t>
            </a:fld>
            <a:endParaRPr lang="en-US" dirty="0"/>
          </a:p>
        </p:txBody>
      </p:sp>
    </p:spTree>
    <p:extLst>
      <p:ext uri="{BB962C8B-B14F-4D97-AF65-F5344CB8AC3E}">
        <p14:creationId xmlns:p14="http://schemas.microsoft.com/office/powerpoint/2010/main" val="27115413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b="1" dirty="0"/>
              <a:t>Numerical Results</a:t>
            </a:r>
            <a:endParaRPr lang="pt-BR" dirty="0"/>
          </a:p>
        </p:txBody>
      </p:sp>
      <p:sp>
        <p:nvSpPr>
          <p:cNvPr id="3" name="Espaço Reservado para Conteúdo 2"/>
          <p:cNvSpPr>
            <a:spLocks noGrp="1"/>
          </p:cNvSpPr>
          <p:nvPr>
            <p:ph idx="1"/>
          </p:nvPr>
        </p:nvSpPr>
        <p:spPr/>
        <p:txBody>
          <a:bodyPr/>
          <a:lstStyle/>
          <a:p>
            <a:endParaRPr lang="pt-BR"/>
          </a:p>
        </p:txBody>
      </p:sp>
      <p:sp>
        <p:nvSpPr>
          <p:cNvPr id="4" name="Espaço Reservado para Número de Slide 3"/>
          <p:cNvSpPr>
            <a:spLocks noGrp="1"/>
          </p:cNvSpPr>
          <p:nvPr>
            <p:ph type="sldNum" sz="quarter" idx="12"/>
          </p:nvPr>
        </p:nvSpPr>
        <p:spPr/>
        <p:txBody>
          <a:bodyPr/>
          <a:lstStyle/>
          <a:p>
            <a:pPr>
              <a:defRPr/>
            </a:pPr>
            <a:fld id="{283CEE0F-0A67-4BAA-86C5-A7ABFBF9A640}" type="slidenum">
              <a:rPr lang="en-US" smtClean="0"/>
              <a:pPr>
                <a:defRPr/>
              </a:pPr>
              <a:t>12</a:t>
            </a:fld>
            <a:endParaRPr lang="en-US" dirty="0"/>
          </a:p>
        </p:txBody>
      </p:sp>
      <p:pic>
        <p:nvPicPr>
          <p:cNvPr id="5" name="Imagem 4"/>
          <p:cNvPicPr/>
          <p:nvPr/>
        </p:nvPicPr>
        <p:blipFill rotWithShape="1">
          <a:blip r:embed="rId2">
            <a:extLst>
              <a:ext uri="{28A0092B-C50C-407E-A947-70E740481C1C}">
                <a14:useLocalDpi xmlns:a14="http://schemas.microsoft.com/office/drawing/2010/main" val="0"/>
              </a:ext>
            </a:extLst>
          </a:blip>
          <a:srcRect l="6702" r="8677"/>
          <a:stretch/>
        </p:blipFill>
        <p:spPr bwMode="auto">
          <a:xfrm>
            <a:off x="822959" y="2057400"/>
            <a:ext cx="6858000" cy="357677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2033916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b="1" dirty="0"/>
              <a:t>Numerical Results</a:t>
            </a:r>
            <a:endParaRPr lang="pt-BR" dirty="0"/>
          </a:p>
        </p:txBody>
      </p:sp>
      <p:sp>
        <p:nvSpPr>
          <p:cNvPr id="3" name="Espaço Reservado para Conteúdo 2"/>
          <p:cNvSpPr>
            <a:spLocks noGrp="1"/>
          </p:cNvSpPr>
          <p:nvPr>
            <p:ph idx="1"/>
          </p:nvPr>
        </p:nvSpPr>
        <p:spPr/>
        <p:txBody>
          <a:bodyPr/>
          <a:lstStyle/>
          <a:p>
            <a:endParaRPr lang="pt-BR"/>
          </a:p>
        </p:txBody>
      </p:sp>
      <p:sp>
        <p:nvSpPr>
          <p:cNvPr id="4" name="Espaço Reservado para Número de Slide 3"/>
          <p:cNvSpPr>
            <a:spLocks noGrp="1"/>
          </p:cNvSpPr>
          <p:nvPr>
            <p:ph type="sldNum" sz="quarter" idx="12"/>
          </p:nvPr>
        </p:nvSpPr>
        <p:spPr/>
        <p:txBody>
          <a:bodyPr/>
          <a:lstStyle/>
          <a:p>
            <a:pPr>
              <a:defRPr/>
            </a:pPr>
            <a:fld id="{283CEE0F-0A67-4BAA-86C5-A7ABFBF9A640}" type="slidenum">
              <a:rPr lang="en-US" smtClean="0"/>
              <a:pPr>
                <a:defRPr/>
              </a:pPr>
              <a:t>13</a:t>
            </a:fld>
            <a:endParaRPr lang="en-US" dirty="0"/>
          </a:p>
        </p:txBody>
      </p:sp>
      <p:pic>
        <p:nvPicPr>
          <p:cNvPr id="6" name="Imagem 5"/>
          <p:cNvPicPr>
            <a:picLocks noChangeAspect="1"/>
          </p:cNvPicPr>
          <p:nvPr/>
        </p:nvPicPr>
        <p:blipFill>
          <a:blip r:embed="rId2"/>
          <a:stretch>
            <a:fillRect/>
          </a:stretch>
        </p:blipFill>
        <p:spPr>
          <a:xfrm>
            <a:off x="152400" y="2302653"/>
            <a:ext cx="8815454" cy="3124200"/>
          </a:xfrm>
          <a:prstGeom prst="rect">
            <a:avLst/>
          </a:prstGeom>
        </p:spPr>
      </p:pic>
    </p:spTree>
    <p:extLst>
      <p:ext uri="{BB962C8B-B14F-4D97-AF65-F5344CB8AC3E}">
        <p14:creationId xmlns:p14="http://schemas.microsoft.com/office/powerpoint/2010/main" val="8603074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b="1" dirty="0"/>
              <a:t>Numerical Results</a:t>
            </a:r>
            <a:endParaRPr lang="pt-BR" dirty="0"/>
          </a:p>
        </p:txBody>
      </p:sp>
      <p:sp>
        <p:nvSpPr>
          <p:cNvPr id="3" name="Espaço Reservado para Conteúdo 2"/>
          <p:cNvSpPr>
            <a:spLocks noGrp="1"/>
          </p:cNvSpPr>
          <p:nvPr>
            <p:ph idx="1"/>
          </p:nvPr>
        </p:nvSpPr>
        <p:spPr/>
        <p:txBody>
          <a:bodyPr/>
          <a:lstStyle/>
          <a:p>
            <a:endParaRPr lang="pt-BR"/>
          </a:p>
        </p:txBody>
      </p:sp>
      <p:sp>
        <p:nvSpPr>
          <p:cNvPr id="4" name="Espaço Reservado para Número de Slide 3"/>
          <p:cNvSpPr>
            <a:spLocks noGrp="1"/>
          </p:cNvSpPr>
          <p:nvPr>
            <p:ph type="sldNum" sz="quarter" idx="12"/>
          </p:nvPr>
        </p:nvSpPr>
        <p:spPr/>
        <p:txBody>
          <a:bodyPr/>
          <a:lstStyle/>
          <a:p>
            <a:pPr>
              <a:defRPr/>
            </a:pPr>
            <a:fld id="{283CEE0F-0A67-4BAA-86C5-A7ABFBF9A640}" type="slidenum">
              <a:rPr lang="en-US" smtClean="0"/>
              <a:pPr>
                <a:defRPr/>
              </a:pPr>
              <a:t>14</a:t>
            </a:fld>
            <a:endParaRPr lang="en-US" dirty="0"/>
          </a:p>
        </p:txBody>
      </p:sp>
      <p:pic>
        <p:nvPicPr>
          <p:cNvPr id="5" name="Imagem 4"/>
          <p:cNvPicPr>
            <a:picLocks noChangeAspect="1"/>
          </p:cNvPicPr>
          <p:nvPr/>
        </p:nvPicPr>
        <p:blipFill>
          <a:blip r:embed="rId2"/>
          <a:stretch>
            <a:fillRect/>
          </a:stretch>
        </p:blipFill>
        <p:spPr>
          <a:xfrm>
            <a:off x="556827" y="2590800"/>
            <a:ext cx="8165835" cy="2819400"/>
          </a:xfrm>
          <a:prstGeom prst="rect">
            <a:avLst/>
          </a:prstGeom>
        </p:spPr>
      </p:pic>
    </p:spTree>
    <p:extLst>
      <p:ext uri="{BB962C8B-B14F-4D97-AF65-F5344CB8AC3E}">
        <p14:creationId xmlns:p14="http://schemas.microsoft.com/office/powerpoint/2010/main" val="32419268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b="1" dirty="0"/>
              <a:t>Numerical Results</a:t>
            </a:r>
            <a:endParaRPr lang="pt-BR" dirty="0"/>
          </a:p>
        </p:txBody>
      </p:sp>
      <p:sp>
        <p:nvSpPr>
          <p:cNvPr id="3" name="Espaço Reservado para Conteúdo 2"/>
          <p:cNvSpPr>
            <a:spLocks noGrp="1"/>
          </p:cNvSpPr>
          <p:nvPr>
            <p:ph idx="1"/>
          </p:nvPr>
        </p:nvSpPr>
        <p:spPr/>
        <p:txBody>
          <a:bodyPr/>
          <a:lstStyle/>
          <a:p>
            <a:endParaRPr lang="pt-BR"/>
          </a:p>
        </p:txBody>
      </p:sp>
      <p:sp>
        <p:nvSpPr>
          <p:cNvPr id="4" name="Espaço Reservado para Número de Slide 3"/>
          <p:cNvSpPr>
            <a:spLocks noGrp="1"/>
          </p:cNvSpPr>
          <p:nvPr>
            <p:ph type="sldNum" sz="quarter" idx="12"/>
          </p:nvPr>
        </p:nvSpPr>
        <p:spPr/>
        <p:txBody>
          <a:bodyPr/>
          <a:lstStyle/>
          <a:p>
            <a:pPr>
              <a:defRPr/>
            </a:pPr>
            <a:fld id="{283CEE0F-0A67-4BAA-86C5-A7ABFBF9A640}" type="slidenum">
              <a:rPr lang="en-US" smtClean="0"/>
              <a:pPr>
                <a:defRPr/>
              </a:pPr>
              <a:t>15</a:t>
            </a:fld>
            <a:endParaRPr lang="en-US" dirty="0"/>
          </a:p>
        </p:txBody>
      </p:sp>
      <p:pic>
        <p:nvPicPr>
          <p:cNvPr id="5" name="Imagem 4"/>
          <p:cNvPicPr>
            <a:picLocks noChangeAspect="1"/>
          </p:cNvPicPr>
          <p:nvPr/>
        </p:nvPicPr>
        <p:blipFill>
          <a:blip r:embed="rId2"/>
          <a:stretch>
            <a:fillRect/>
          </a:stretch>
        </p:blipFill>
        <p:spPr>
          <a:xfrm>
            <a:off x="609600" y="2743200"/>
            <a:ext cx="7971382" cy="2752262"/>
          </a:xfrm>
          <a:prstGeom prst="rect">
            <a:avLst/>
          </a:prstGeom>
        </p:spPr>
      </p:pic>
    </p:spTree>
    <p:extLst>
      <p:ext uri="{BB962C8B-B14F-4D97-AF65-F5344CB8AC3E}">
        <p14:creationId xmlns:p14="http://schemas.microsoft.com/office/powerpoint/2010/main" val="1020060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b="1" dirty="0"/>
              <a:t>Numerical Results</a:t>
            </a:r>
            <a:endParaRPr lang="pt-BR" dirty="0"/>
          </a:p>
        </p:txBody>
      </p:sp>
      <p:sp>
        <p:nvSpPr>
          <p:cNvPr id="3" name="Espaço Reservado para Conteúdo 2"/>
          <p:cNvSpPr>
            <a:spLocks noGrp="1"/>
          </p:cNvSpPr>
          <p:nvPr>
            <p:ph idx="1"/>
          </p:nvPr>
        </p:nvSpPr>
        <p:spPr/>
        <p:txBody>
          <a:bodyPr/>
          <a:lstStyle/>
          <a:p>
            <a:endParaRPr lang="pt-BR"/>
          </a:p>
        </p:txBody>
      </p:sp>
      <p:sp>
        <p:nvSpPr>
          <p:cNvPr id="4" name="Espaço Reservado para Número de Slide 3"/>
          <p:cNvSpPr>
            <a:spLocks noGrp="1"/>
          </p:cNvSpPr>
          <p:nvPr>
            <p:ph type="sldNum" sz="quarter" idx="12"/>
          </p:nvPr>
        </p:nvSpPr>
        <p:spPr/>
        <p:txBody>
          <a:bodyPr/>
          <a:lstStyle/>
          <a:p>
            <a:pPr>
              <a:defRPr/>
            </a:pPr>
            <a:fld id="{283CEE0F-0A67-4BAA-86C5-A7ABFBF9A640}" type="slidenum">
              <a:rPr lang="en-US" smtClean="0"/>
              <a:pPr>
                <a:defRPr/>
              </a:pPr>
              <a:t>16</a:t>
            </a:fld>
            <a:endParaRPr lang="en-US" dirty="0"/>
          </a:p>
        </p:txBody>
      </p:sp>
      <p:pic>
        <p:nvPicPr>
          <p:cNvPr id="5" name="Imagem 4"/>
          <p:cNvPicPr>
            <a:picLocks noChangeAspect="1"/>
          </p:cNvPicPr>
          <p:nvPr/>
        </p:nvPicPr>
        <p:blipFill>
          <a:blip r:embed="rId2"/>
          <a:stretch>
            <a:fillRect/>
          </a:stretch>
        </p:blipFill>
        <p:spPr>
          <a:xfrm>
            <a:off x="2133600" y="1761422"/>
            <a:ext cx="8403276" cy="4806737"/>
          </a:xfrm>
          <a:prstGeom prst="rect">
            <a:avLst/>
          </a:prstGeom>
        </p:spPr>
      </p:pic>
    </p:spTree>
    <p:extLst>
      <p:ext uri="{BB962C8B-B14F-4D97-AF65-F5344CB8AC3E}">
        <p14:creationId xmlns:p14="http://schemas.microsoft.com/office/powerpoint/2010/main" val="34803930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b="1" dirty="0"/>
              <a:t>Numerical Results</a:t>
            </a:r>
            <a:endParaRPr lang="pt-BR" dirty="0"/>
          </a:p>
        </p:txBody>
      </p:sp>
      <p:sp>
        <p:nvSpPr>
          <p:cNvPr id="3" name="Espaço Reservado para Conteúdo 2"/>
          <p:cNvSpPr>
            <a:spLocks noGrp="1"/>
          </p:cNvSpPr>
          <p:nvPr>
            <p:ph idx="1"/>
          </p:nvPr>
        </p:nvSpPr>
        <p:spPr/>
        <p:txBody>
          <a:bodyPr>
            <a:normAutofit fontScale="92500" lnSpcReduction="10000"/>
          </a:bodyPr>
          <a:lstStyle/>
          <a:p>
            <a:r>
              <a:rPr lang="en-US" dirty="0"/>
              <a:t>For classical constrains Optimality gap is around 0.072 and 0.316%. Including SGCC constraint in OPF, values are in a range of 0.16 to 7.5%. In Table 3 computational running time its found to be much greater for SOCP-OPF if compared to ACOPF, when SGCC is included. This implies that solver technology </a:t>
            </a:r>
            <a:r>
              <a:rPr lang="en-US" dirty="0" err="1"/>
              <a:t>stil</a:t>
            </a:r>
            <a:r>
              <a:rPr lang="en-US" dirty="0"/>
              <a:t> needs to be improved for time equality in the process. Comparing just constraints modifications, computational time is not a problem.</a:t>
            </a:r>
            <a:endParaRPr lang="pt-BR" dirty="0"/>
          </a:p>
          <a:p>
            <a:pPr marL="457200" indent="-457200">
              <a:buFont typeface="+mj-lt"/>
              <a:buAutoNum type="arabicPeriod"/>
            </a:pPr>
            <a:r>
              <a:rPr lang="en-US" dirty="0" smtClean="0"/>
              <a:t>When </a:t>
            </a:r>
            <a:r>
              <a:rPr lang="en-US" dirty="0"/>
              <a:t>system load is low, and the system is lightly loaded OPF including SGCC gives a high cost</a:t>
            </a:r>
            <a:r>
              <a:rPr lang="en-US" dirty="0" smtClean="0"/>
              <a:t>.</a:t>
            </a:r>
          </a:p>
          <a:p>
            <a:pPr marL="457200" lvl="0" indent="-457200">
              <a:buFont typeface="+mj-lt"/>
              <a:buAutoNum type="arabicPeriod"/>
            </a:pPr>
            <a:r>
              <a:rPr lang="pt-BR" dirty="0"/>
              <a:t> </a:t>
            </a:r>
            <a:r>
              <a:rPr lang="en-US" dirty="0"/>
              <a:t>For heavy loading situations classical constraint gives a lower cost.</a:t>
            </a:r>
            <a:endParaRPr lang="pt-BR" dirty="0"/>
          </a:p>
          <a:p>
            <a:r>
              <a:rPr lang="en-US" dirty="0"/>
              <a:t> This can simply be explained for the fact that reactive limits are larger and minimum mechanical power is greater when taking SGCC approach. In high loading levels the relaxed method has to work hardly to find a feasible solution, and sometimes cannot reach convergence.</a:t>
            </a:r>
            <a:endParaRPr lang="pt-BR" dirty="0"/>
          </a:p>
          <a:p>
            <a:endParaRPr lang="pt-BR" dirty="0"/>
          </a:p>
          <a:p>
            <a:endParaRPr lang="pt-BR" dirty="0"/>
          </a:p>
        </p:txBody>
      </p:sp>
      <p:sp>
        <p:nvSpPr>
          <p:cNvPr id="4" name="Espaço Reservado para Número de Slide 3"/>
          <p:cNvSpPr>
            <a:spLocks noGrp="1"/>
          </p:cNvSpPr>
          <p:nvPr>
            <p:ph type="sldNum" sz="quarter" idx="12"/>
          </p:nvPr>
        </p:nvSpPr>
        <p:spPr/>
        <p:txBody>
          <a:bodyPr/>
          <a:lstStyle/>
          <a:p>
            <a:pPr>
              <a:defRPr/>
            </a:pPr>
            <a:fld id="{283CEE0F-0A67-4BAA-86C5-A7ABFBF9A640}" type="slidenum">
              <a:rPr lang="en-US" smtClean="0"/>
              <a:pPr>
                <a:defRPr/>
              </a:pPr>
              <a:t>17</a:t>
            </a:fld>
            <a:endParaRPr lang="en-US" dirty="0"/>
          </a:p>
        </p:txBody>
      </p:sp>
    </p:spTree>
    <p:extLst>
      <p:ext uri="{BB962C8B-B14F-4D97-AF65-F5344CB8AC3E}">
        <p14:creationId xmlns:p14="http://schemas.microsoft.com/office/powerpoint/2010/main" val="26163116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b="1" dirty="0"/>
              <a:t>Numerical Results</a:t>
            </a:r>
            <a:endParaRPr lang="pt-BR" dirty="0"/>
          </a:p>
        </p:txBody>
      </p:sp>
      <p:sp>
        <p:nvSpPr>
          <p:cNvPr id="3" name="Espaço Reservado para Conteúdo 2"/>
          <p:cNvSpPr>
            <a:spLocks noGrp="1"/>
          </p:cNvSpPr>
          <p:nvPr>
            <p:ph idx="1"/>
          </p:nvPr>
        </p:nvSpPr>
        <p:spPr/>
        <p:txBody>
          <a:bodyPr/>
          <a:lstStyle/>
          <a:p>
            <a:r>
              <a:rPr lang="en-US" dirty="0"/>
              <a:t>LMPs are shown in Tables 1 to 3 for both OPF and for models including or not SGCC constraints. Note that for case-base and 150% loading LMPs practically do not change. Although, for 50% loading case LMPs are lower when OPF includes SGCC. </a:t>
            </a:r>
            <a:endParaRPr lang="pt-BR" dirty="0"/>
          </a:p>
          <a:p>
            <a:endParaRPr lang="pt-BR" dirty="0"/>
          </a:p>
        </p:txBody>
      </p:sp>
      <p:sp>
        <p:nvSpPr>
          <p:cNvPr id="4" name="Espaço Reservado para Número de Slide 3"/>
          <p:cNvSpPr>
            <a:spLocks noGrp="1"/>
          </p:cNvSpPr>
          <p:nvPr>
            <p:ph type="sldNum" sz="quarter" idx="12"/>
          </p:nvPr>
        </p:nvSpPr>
        <p:spPr/>
        <p:txBody>
          <a:bodyPr/>
          <a:lstStyle/>
          <a:p>
            <a:pPr>
              <a:defRPr/>
            </a:pPr>
            <a:fld id="{283CEE0F-0A67-4BAA-86C5-A7ABFBF9A640}" type="slidenum">
              <a:rPr lang="en-US" smtClean="0"/>
              <a:pPr>
                <a:defRPr/>
              </a:pPr>
              <a:t>18</a:t>
            </a:fld>
            <a:endParaRPr lang="en-US" dirty="0"/>
          </a:p>
        </p:txBody>
      </p:sp>
    </p:spTree>
    <p:extLst>
      <p:ext uri="{BB962C8B-B14F-4D97-AF65-F5344CB8AC3E}">
        <p14:creationId xmlns:p14="http://schemas.microsoft.com/office/powerpoint/2010/main" val="2171548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b="1" dirty="0" smtClean="0"/>
              <a:t>Conclusion</a:t>
            </a:r>
            <a:endParaRPr lang="pt-BR" dirty="0"/>
          </a:p>
        </p:txBody>
      </p:sp>
      <p:sp>
        <p:nvSpPr>
          <p:cNvPr id="3" name="Espaço Reservado para Conteúdo 2"/>
          <p:cNvSpPr>
            <a:spLocks noGrp="1"/>
          </p:cNvSpPr>
          <p:nvPr>
            <p:ph idx="1"/>
          </p:nvPr>
        </p:nvSpPr>
        <p:spPr/>
        <p:txBody>
          <a:bodyPr/>
          <a:lstStyle/>
          <a:p>
            <a:r>
              <a:rPr lang="en-US" dirty="0"/>
              <a:t>This work exposed a relaxed formulation for Optimal Power Flow including Synchronous Generator Capability Curve constraints, that modeled machines practical bounds. Simulations showed that optimality gap is very short for both formulations. It was shown that for heavy loading levels, relaxed OPF works harder to find a feasible solution. SGCC gives directions for systems operators and planners in respect to availability of active and reactive power plant. Scenarios that SGCC are not concerned could either takes generator to fail in its operations due protection system actuating or damage windings when protection is note involved. Besides, obviously the model that uses SGCC will gives a high LMP, which implies that when it is not considered could offer a fake price for generators power. Results for OPF including SGCC constraint can be analyzed as follow:</a:t>
            </a:r>
            <a:endParaRPr lang="pt-BR" dirty="0"/>
          </a:p>
        </p:txBody>
      </p:sp>
      <p:sp>
        <p:nvSpPr>
          <p:cNvPr id="4" name="Espaço Reservado para Número de Slide 3"/>
          <p:cNvSpPr>
            <a:spLocks noGrp="1"/>
          </p:cNvSpPr>
          <p:nvPr>
            <p:ph type="sldNum" sz="quarter" idx="12"/>
          </p:nvPr>
        </p:nvSpPr>
        <p:spPr/>
        <p:txBody>
          <a:bodyPr/>
          <a:lstStyle/>
          <a:p>
            <a:pPr>
              <a:defRPr/>
            </a:pPr>
            <a:fld id="{283CEE0F-0A67-4BAA-86C5-A7ABFBF9A640}" type="slidenum">
              <a:rPr lang="en-US" smtClean="0"/>
              <a:pPr>
                <a:defRPr/>
              </a:pPr>
              <a:t>19</a:t>
            </a:fld>
            <a:endParaRPr lang="en-US" dirty="0"/>
          </a:p>
        </p:txBody>
      </p:sp>
    </p:spTree>
    <p:extLst>
      <p:ext uri="{BB962C8B-B14F-4D97-AF65-F5344CB8AC3E}">
        <p14:creationId xmlns:p14="http://schemas.microsoft.com/office/powerpoint/2010/main" val="259929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lvl="0"/>
            <a:r>
              <a:rPr lang="en-US" b="1" dirty="0"/>
              <a:t>Introduction </a:t>
            </a:r>
            <a:endParaRPr lang="pt-BR" dirty="0"/>
          </a:p>
        </p:txBody>
      </p:sp>
      <p:sp>
        <p:nvSpPr>
          <p:cNvPr id="3" name="Espaço Reservado para Conteúdo 2"/>
          <p:cNvSpPr>
            <a:spLocks noGrp="1"/>
          </p:cNvSpPr>
          <p:nvPr>
            <p:ph idx="1"/>
          </p:nvPr>
        </p:nvSpPr>
        <p:spPr/>
        <p:txBody>
          <a:bodyPr>
            <a:normAutofit fontScale="92500"/>
          </a:bodyPr>
          <a:lstStyle/>
          <a:p>
            <a:r>
              <a:rPr lang="en-US" sz="2800" dirty="0"/>
              <a:t>This work will present a market analysis in locational marginal prices through a non-conventional OPF method using a convex approach from SOCP relaxation, including in it constraints SGCC limits. Text is structured as follows. In the second section will be shown the nonlinear optimal power flow (ACOPF) formulation and it also introduce SOCP relaxation summed up. Section 3 involves the study and equations of SGCC. Simulation and analysis will be found in Section 4. Simulations were held in MATLAB® using its optimization tools for solving both: convex and non-linear OPF.</a:t>
            </a:r>
            <a:endParaRPr lang="pt-BR" sz="2800" dirty="0"/>
          </a:p>
        </p:txBody>
      </p:sp>
      <p:sp>
        <p:nvSpPr>
          <p:cNvPr id="4" name="Espaço Reservado para Número de Slide 3"/>
          <p:cNvSpPr>
            <a:spLocks noGrp="1"/>
          </p:cNvSpPr>
          <p:nvPr>
            <p:ph type="sldNum" sz="quarter" idx="12"/>
          </p:nvPr>
        </p:nvSpPr>
        <p:spPr/>
        <p:txBody>
          <a:bodyPr/>
          <a:lstStyle/>
          <a:p>
            <a:pPr>
              <a:defRPr/>
            </a:pPr>
            <a:fld id="{2FFE4B61-D119-4C2A-B0FD-8BB9E4349C88}" type="slidenum">
              <a:rPr lang="en-US" smtClean="0"/>
              <a:pPr>
                <a:defRPr/>
              </a:pPr>
              <a:t>2</a:t>
            </a:fld>
            <a:endParaRPr lang="en-US" dirty="0"/>
          </a:p>
        </p:txBody>
      </p:sp>
    </p:spTree>
    <p:extLst>
      <p:ext uri="{BB962C8B-B14F-4D97-AF65-F5344CB8AC3E}">
        <p14:creationId xmlns:p14="http://schemas.microsoft.com/office/powerpoint/2010/main" val="16967954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err="1" smtClean="0"/>
              <a:t>Conclusion</a:t>
            </a:r>
            <a:endParaRPr lang="pt-BR" b="1" dirty="0"/>
          </a:p>
        </p:txBody>
      </p:sp>
      <p:sp>
        <p:nvSpPr>
          <p:cNvPr id="3" name="Espaço Reservado para Conteúdo 2"/>
          <p:cNvSpPr>
            <a:spLocks noGrp="1"/>
          </p:cNvSpPr>
          <p:nvPr>
            <p:ph idx="1"/>
          </p:nvPr>
        </p:nvSpPr>
        <p:spPr/>
        <p:txBody>
          <a:bodyPr/>
          <a:lstStyle/>
          <a:p>
            <a:pPr lvl="0"/>
            <a:r>
              <a:rPr lang="en-US" dirty="0"/>
              <a:t>Draw a situation dealing with overprice in light loading scenarios, or;</a:t>
            </a:r>
            <a:endParaRPr lang="pt-BR" dirty="0"/>
          </a:p>
          <a:p>
            <a:pPr lvl="0"/>
            <a:r>
              <a:rPr lang="en-US" dirty="0"/>
              <a:t>Drives the result to a down price in heavily load conditions.</a:t>
            </a:r>
            <a:endParaRPr lang="pt-BR" dirty="0"/>
          </a:p>
          <a:p>
            <a:r>
              <a:rPr lang="en-US" dirty="0"/>
              <a:t> Simulation time need to be improved, but this just could be done adjusting the solver technology. That is why it is much larger for the relaxation and still greater when SGCC is included. In these specific cases, LMPs are lower just when loading is 50% of case-base loading, but this situation depends on optimal power flow power limits data.</a:t>
            </a:r>
            <a:endParaRPr lang="pt-BR" dirty="0"/>
          </a:p>
          <a:p>
            <a:endParaRPr lang="pt-BR" dirty="0"/>
          </a:p>
        </p:txBody>
      </p:sp>
      <p:sp>
        <p:nvSpPr>
          <p:cNvPr id="4" name="Espaço Reservado para Número de Slide 3"/>
          <p:cNvSpPr>
            <a:spLocks noGrp="1"/>
          </p:cNvSpPr>
          <p:nvPr>
            <p:ph type="sldNum" sz="quarter" idx="12"/>
          </p:nvPr>
        </p:nvSpPr>
        <p:spPr/>
        <p:txBody>
          <a:bodyPr/>
          <a:lstStyle/>
          <a:p>
            <a:pPr>
              <a:defRPr/>
            </a:pPr>
            <a:fld id="{283CEE0F-0A67-4BAA-86C5-A7ABFBF9A640}" type="slidenum">
              <a:rPr lang="en-US" smtClean="0"/>
              <a:pPr>
                <a:defRPr/>
              </a:pPr>
              <a:t>20</a:t>
            </a:fld>
            <a:endParaRPr lang="en-US" dirty="0"/>
          </a:p>
        </p:txBody>
      </p:sp>
    </p:spTree>
    <p:extLst>
      <p:ext uri="{BB962C8B-B14F-4D97-AF65-F5344CB8AC3E}">
        <p14:creationId xmlns:p14="http://schemas.microsoft.com/office/powerpoint/2010/main" val="3800852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b="1" dirty="0" smtClean="0"/>
              <a:t>ACOPF Formulation</a:t>
            </a:r>
            <a:endParaRPr lang="pt-BR" dirty="0"/>
          </a:p>
        </p:txBody>
      </p:sp>
      <p:sp>
        <p:nvSpPr>
          <p:cNvPr id="3" name="Espaço Reservado para Conteúdo 2"/>
          <p:cNvSpPr>
            <a:spLocks noGrp="1"/>
          </p:cNvSpPr>
          <p:nvPr>
            <p:ph idx="1"/>
          </p:nvPr>
        </p:nvSpPr>
        <p:spPr/>
        <p:txBody>
          <a:bodyPr/>
          <a:lstStyle/>
          <a:p>
            <a:endParaRPr lang="pt-BR"/>
          </a:p>
        </p:txBody>
      </p:sp>
      <p:sp>
        <p:nvSpPr>
          <p:cNvPr id="4" name="Espaço Reservado para Número de Slide 3"/>
          <p:cNvSpPr>
            <a:spLocks noGrp="1"/>
          </p:cNvSpPr>
          <p:nvPr>
            <p:ph type="sldNum" sz="quarter" idx="12"/>
          </p:nvPr>
        </p:nvSpPr>
        <p:spPr/>
        <p:txBody>
          <a:bodyPr/>
          <a:lstStyle/>
          <a:p>
            <a:pPr>
              <a:defRPr/>
            </a:pPr>
            <a:fld id="{283CEE0F-0A67-4BAA-86C5-A7ABFBF9A640}" type="slidenum">
              <a:rPr lang="en-US" smtClean="0"/>
              <a:pPr>
                <a:defRPr/>
              </a:pPr>
              <a:t>3</a:t>
            </a:fld>
            <a:endParaRPr lang="en-US" dirty="0"/>
          </a:p>
        </p:txBody>
      </p:sp>
      <p:pic>
        <p:nvPicPr>
          <p:cNvPr id="6" name="Imagem 5"/>
          <p:cNvPicPr>
            <a:picLocks noChangeAspect="1"/>
          </p:cNvPicPr>
          <p:nvPr/>
        </p:nvPicPr>
        <p:blipFill>
          <a:blip r:embed="rId2"/>
          <a:stretch>
            <a:fillRect/>
          </a:stretch>
        </p:blipFill>
        <p:spPr>
          <a:xfrm>
            <a:off x="203521" y="2408005"/>
            <a:ext cx="4637721" cy="3605856"/>
          </a:xfrm>
          <a:prstGeom prst="rect">
            <a:avLst/>
          </a:prstGeom>
        </p:spPr>
      </p:pic>
      <p:pic>
        <p:nvPicPr>
          <p:cNvPr id="7" name="Imagem 6"/>
          <p:cNvPicPr>
            <a:picLocks noChangeAspect="1"/>
          </p:cNvPicPr>
          <p:nvPr/>
        </p:nvPicPr>
        <p:blipFill>
          <a:blip r:embed="rId3"/>
          <a:stretch>
            <a:fillRect/>
          </a:stretch>
        </p:blipFill>
        <p:spPr>
          <a:xfrm>
            <a:off x="4671373" y="3522311"/>
            <a:ext cx="4314825" cy="1152525"/>
          </a:xfrm>
          <a:prstGeom prst="rect">
            <a:avLst/>
          </a:prstGeom>
        </p:spPr>
      </p:pic>
    </p:spTree>
    <p:extLst>
      <p:ext uri="{BB962C8B-B14F-4D97-AF65-F5344CB8AC3E}">
        <p14:creationId xmlns:p14="http://schemas.microsoft.com/office/powerpoint/2010/main" val="2699430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a:t>SOCP OPF Relaxation</a:t>
            </a:r>
            <a:endParaRPr lang="pt-BR" dirty="0"/>
          </a:p>
        </p:txBody>
      </p:sp>
      <p:sp>
        <p:nvSpPr>
          <p:cNvPr id="3" name="Espaço Reservado para Conteúdo 2"/>
          <p:cNvSpPr>
            <a:spLocks noGrp="1"/>
          </p:cNvSpPr>
          <p:nvPr>
            <p:ph idx="1"/>
          </p:nvPr>
        </p:nvSpPr>
        <p:spPr/>
        <p:txBody>
          <a:bodyPr/>
          <a:lstStyle/>
          <a:p>
            <a:endParaRPr lang="pt-BR"/>
          </a:p>
        </p:txBody>
      </p:sp>
      <p:sp>
        <p:nvSpPr>
          <p:cNvPr id="4" name="Espaço Reservado para Número de Slide 3"/>
          <p:cNvSpPr>
            <a:spLocks noGrp="1"/>
          </p:cNvSpPr>
          <p:nvPr>
            <p:ph type="sldNum" sz="quarter" idx="12"/>
          </p:nvPr>
        </p:nvSpPr>
        <p:spPr/>
        <p:txBody>
          <a:bodyPr/>
          <a:lstStyle/>
          <a:p>
            <a:pPr>
              <a:defRPr/>
            </a:pPr>
            <a:fld id="{283CEE0F-0A67-4BAA-86C5-A7ABFBF9A640}" type="slidenum">
              <a:rPr lang="en-US" smtClean="0"/>
              <a:pPr>
                <a:defRPr/>
              </a:pPr>
              <a:t>4</a:t>
            </a:fld>
            <a:endParaRPr lang="en-US" dirty="0"/>
          </a:p>
        </p:txBody>
      </p:sp>
      <p:pic>
        <p:nvPicPr>
          <p:cNvPr id="5" name="Imagem 4"/>
          <p:cNvPicPr>
            <a:picLocks noChangeAspect="1"/>
          </p:cNvPicPr>
          <p:nvPr/>
        </p:nvPicPr>
        <p:blipFill>
          <a:blip r:embed="rId2"/>
          <a:stretch>
            <a:fillRect/>
          </a:stretch>
        </p:blipFill>
        <p:spPr>
          <a:xfrm>
            <a:off x="1534462" y="1829754"/>
            <a:ext cx="2667000" cy="561975"/>
          </a:xfrm>
          <a:prstGeom prst="rect">
            <a:avLst/>
          </a:prstGeom>
        </p:spPr>
      </p:pic>
      <p:pic>
        <p:nvPicPr>
          <p:cNvPr id="6" name="Imagem 5"/>
          <p:cNvPicPr>
            <a:picLocks noChangeAspect="1"/>
          </p:cNvPicPr>
          <p:nvPr/>
        </p:nvPicPr>
        <p:blipFill>
          <a:blip r:embed="rId3"/>
          <a:stretch>
            <a:fillRect/>
          </a:stretch>
        </p:blipFill>
        <p:spPr>
          <a:xfrm>
            <a:off x="1624949" y="2391729"/>
            <a:ext cx="2486025" cy="771525"/>
          </a:xfrm>
          <a:prstGeom prst="rect">
            <a:avLst/>
          </a:prstGeom>
        </p:spPr>
      </p:pic>
      <p:pic>
        <p:nvPicPr>
          <p:cNvPr id="7" name="Imagem 6"/>
          <p:cNvPicPr>
            <a:picLocks noChangeAspect="1"/>
          </p:cNvPicPr>
          <p:nvPr/>
        </p:nvPicPr>
        <p:blipFill>
          <a:blip r:embed="rId4"/>
          <a:stretch>
            <a:fillRect/>
          </a:stretch>
        </p:blipFill>
        <p:spPr>
          <a:xfrm>
            <a:off x="886761" y="3215330"/>
            <a:ext cx="3962400" cy="1181100"/>
          </a:xfrm>
          <a:prstGeom prst="rect">
            <a:avLst/>
          </a:prstGeom>
        </p:spPr>
      </p:pic>
      <p:pic>
        <p:nvPicPr>
          <p:cNvPr id="8" name="Imagem 7"/>
          <p:cNvPicPr>
            <a:picLocks noChangeAspect="1"/>
          </p:cNvPicPr>
          <p:nvPr/>
        </p:nvPicPr>
        <p:blipFill>
          <a:blip r:embed="rId5"/>
          <a:stretch>
            <a:fillRect/>
          </a:stretch>
        </p:blipFill>
        <p:spPr>
          <a:xfrm>
            <a:off x="1672574" y="4403198"/>
            <a:ext cx="2438400" cy="1314450"/>
          </a:xfrm>
          <a:prstGeom prst="rect">
            <a:avLst/>
          </a:prstGeom>
        </p:spPr>
      </p:pic>
      <p:pic>
        <p:nvPicPr>
          <p:cNvPr id="9" name="Imagem 8"/>
          <p:cNvPicPr>
            <a:picLocks noChangeAspect="1"/>
          </p:cNvPicPr>
          <p:nvPr/>
        </p:nvPicPr>
        <p:blipFill>
          <a:blip r:embed="rId6"/>
          <a:stretch>
            <a:fillRect/>
          </a:stretch>
        </p:blipFill>
        <p:spPr>
          <a:xfrm>
            <a:off x="4636702" y="1760821"/>
            <a:ext cx="2000250" cy="762000"/>
          </a:xfrm>
          <a:prstGeom prst="rect">
            <a:avLst/>
          </a:prstGeom>
        </p:spPr>
      </p:pic>
    </p:spTree>
    <p:extLst>
      <p:ext uri="{BB962C8B-B14F-4D97-AF65-F5344CB8AC3E}">
        <p14:creationId xmlns:p14="http://schemas.microsoft.com/office/powerpoint/2010/main" val="3956842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Hermitian</a:t>
            </a:r>
            <a:r>
              <a:rPr lang="pt-BR" dirty="0" smtClean="0"/>
              <a:t> Matrix</a:t>
            </a:r>
            <a:endParaRPr lang="pt-BR" dirty="0"/>
          </a:p>
        </p:txBody>
      </p:sp>
      <p:sp>
        <p:nvSpPr>
          <p:cNvPr id="3" name="Espaço Reservado para Conteúdo 2"/>
          <p:cNvSpPr>
            <a:spLocks noGrp="1"/>
          </p:cNvSpPr>
          <p:nvPr>
            <p:ph idx="1"/>
          </p:nvPr>
        </p:nvSpPr>
        <p:spPr/>
        <p:txBody>
          <a:bodyPr/>
          <a:lstStyle/>
          <a:p>
            <a:endParaRPr lang="pt-BR" dirty="0"/>
          </a:p>
        </p:txBody>
      </p:sp>
      <p:sp>
        <p:nvSpPr>
          <p:cNvPr id="4" name="Espaço Reservado para Número de Slide 3"/>
          <p:cNvSpPr>
            <a:spLocks noGrp="1"/>
          </p:cNvSpPr>
          <p:nvPr>
            <p:ph type="sldNum" sz="quarter" idx="12"/>
          </p:nvPr>
        </p:nvSpPr>
        <p:spPr/>
        <p:txBody>
          <a:bodyPr/>
          <a:lstStyle/>
          <a:p>
            <a:pPr>
              <a:defRPr/>
            </a:pPr>
            <a:fld id="{283CEE0F-0A67-4BAA-86C5-A7ABFBF9A640}" type="slidenum">
              <a:rPr lang="en-US" smtClean="0"/>
              <a:pPr>
                <a:defRPr/>
              </a:pPr>
              <a:t>5</a:t>
            </a:fld>
            <a:endParaRPr lang="en-US" dirty="0"/>
          </a:p>
        </p:txBody>
      </p:sp>
      <p:pic>
        <p:nvPicPr>
          <p:cNvPr id="5" name="Imagem 4"/>
          <p:cNvPicPr>
            <a:picLocks noChangeAspect="1"/>
          </p:cNvPicPr>
          <p:nvPr/>
        </p:nvPicPr>
        <p:blipFill>
          <a:blip r:embed="rId2"/>
          <a:stretch>
            <a:fillRect/>
          </a:stretch>
        </p:blipFill>
        <p:spPr>
          <a:xfrm>
            <a:off x="791469" y="2462001"/>
            <a:ext cx="3724275" cy="1752600"/>
          </a:xfrm>
          <a:prstGeom prst="rect">
            <a:avLst/>
          </a:prstGeom>
        </p:spPr>
      </p:pic>
      <p:pic>
        <p:nvPicPr>
          <p:cNvPr id="6" name="Imagem 5"/>
          <p:cNvPicPr>
            <a:picLocks noChangeAspect="1"/>
          </p:cNvPicPr>
          <p:nvPr/>
        </p:nvPicPr>
        <p:blipFill>
          <a:blip r:embed="rId3"/>
          <a:stretch>
            <a:fillRect/>
          </a:stretch>
        </p:blipFill>
        <p:spPr>
          <a:xfrm>
            <a:off x="5029200" y="2667000"/>
            <a:ext cx="2971800" cy="1349693"/>
          </a:xfrm>
          <a:prstGeom prst="rect">
            <a:avLst/>
          </a:prstGeom>
        </p:spPr>
      </p:pic>
    </p:spTree>
    <p:extLst>
      <p:ext uri="{BB962C8B-B14F-4D97-AF65-F5344CB8AC3E}">
        <p14:creationId xmlns:p14="http://schemas.microsoft.com/office/powerpoint/2010/main" val="3193419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b="1" dirty="0"/>
              <a:t>Synchronous Generator Capability Curve </a:t>
            </a:r>
            <a:endParaRPr lang="pt-BR" dirty="0"/>
          </a:p>
        </p:txBody>
      </p:sp>
      <p:sp>
        <p:nvSpPr>
          <p:cNvPr id="3" name="Espaço Reservado para Conteúdo 2"/>
          <p:cNvSpPr>
            <a:spLocks noGrp="1"/>
          </p:cNvSpPr>
          <p:nvPr>
            <p:ph idx="1"/>
          </p:nvPr>
        </p:nvSpPr>
        <p:spPr/>
        <p:txBody>
          <a:bodyPr/>
          <a:lstStyle/>
          <a:p>
            <a:endParaRPr lang="en-US" dirty="0" smtClean="0"/>
          </a:p>
          <a:p>
            <a:r>
              <a:rPr lang="en-US" dirty="0" smtClean="0"/>
              <a:t>The </a:t>
            </a:r>
            <a:r>
              <a:rPr lang="en-US" dirty="0"/>
              <a:t>capacitance curve (capacity curve or D-curve in other literature) is a selection of important curves for the actual operation of the synchronous generator, with respect to the steady-state analysis. It defines the region of practical operation of the machine, preventing it from operating under overload conditions [8], [9].</a:t>
            </a:r>
            <a:endParaRPr lang="pt-BR" dirty="0"/>
          </a:p>
          <a:p>
            <a:r>
              <a:rPr lang="en-US" dirty="0"/>
              <a:t>The most explored limits in the bibliographies cover only limits of armature current and field. However, other limits are also important for the operation of the synchronous machine, such as mechanical turbine power limits, permanent stability limit and minimum excitation current threshold. [10,11,12]</a:t>
            </a:r>
            <a:endParaRPr lang="pt-BR" dirty="0"/>
          </a:p>
          <a:p>
            <a:pPr marL="0" indent="0">
              <a:buNone/>
            </a:pPr>
            <a:endParaRPr lang="pt-BR" dirty="0"/>
          </a:p>
        </p:txBody>
      </p:sp>
      <p:sp>
        <p:nvSpPr>
          <p:cNvPr id="4" name="Espaço Reservado para Número de Slide 3"/>
          <p:cNvSpPr>
            <a:spLocks noGrp="1"/>
          </p:cNvSpPr>
          <p:nvPr>
            <p:ph type="sldNum" sz="quarter" idx="12"/>
          </p:nvPr>
        </p:nvSpPr>
        <p:spPr/>
        <p:txBody>
          <a:bodyPr/>
          <a:lstStyle/>
          <a:p>
            <a:pPr>
              <a:defRPr/>
            </a:pPr>
            <a:fld id="{283CEE0F-0A67-4BAA-86C5-A7ABFBF9A640}" type="slidenum">
              <a:rPr lang="en-US" smtClean="0"/>
              <a:pPr>
                <a:defRPr/>
              </a:pPr>
              <a:t>6</a:t>
            </a:fld>
            <a:endParaRPr lang="en-US" dirty="0"/>
          </a:p>
        </p:txBody>
      </p:sp>
    </p:spTree>
    <p:extLst>
      <p:ext uri="{BB962C8B-B14F-4D97-AF65-F5344CB8AC3E}">
        <p14:creationId xmlns:p14="http://schemas.microsoft.com/office/powerpoint/2010/main" val="680679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b="1" i="1" dirty="0"/>
              <a:t>Prime Mover Mechanical Power </a:t>
            </a:r>
            <a:r>
              <a:rPr lang="en-US" b="1" i="1" dirty="0" smtClean="0"/>
              <a:t>Limits</a:t>
            </a:r>
            <a:endParaRPr lang="pt-BR" dirty="0"/>
          </a:p>
        </p:txBody>
      </p:sp>
      <mc:AlternateContent xmlns:mc="http://schemas.openxmlformats.org/markup-compatibility/2006">
        <mc:Choice xmlns:a14="http://schemas.microsoft.com/office/drawing/2010/main" Requires="a14">
          <p:sp>
            <p:nvSpPr>
              <p:cNvPr id="3" name="Espaço Reservado para Conteúdo 2"/>
              <p:cNvSpPr>
                <a:spLocks noGrp="1"/>
              </p:cNvSpPr>
              <p:nvPr>
                <p:ph idx="1"/>
              </p:nvPr>
            </p:nvSpPr>
            <p:spPr/>
            <p:txBody>
              <a:bodyPr/>
              <a:lstStyle/>
              <a:p>
                <a:r>
                  <a:rPr lang="en-US" dirty="0"/>
                  <a:t>Mechanical power limits is verify due the maximum stress that prime-mover can stand without suffer damage in its structure. This constraint will be defined through a constant value on </a:t>
                </a:r>
                <a14:m>
                  <m:oMath xmlns:m="http://schemas.openxmlformats.org/officeDocument/2006/math">
                    <m:r>
                      <a:rPr lang="en-US" i="1"/>
                      <m:t>𝑃</m:t>
                    </m:r>
                  </m:oMath>
                </a14:m>
                <a:r>
                  <a:rPr lang="en-US" dirty="0"/>
                  <a:t> axis in the diagram. Given a mechanical nominal power </a:t>
                </a:r>
                <a14:m>
                  <m:oMath xmlns:m="http://schemas.openxmlformats.org/officeDocument/2006/math">
                    <m:sSub>
                      <m:sSubPr>
                        <m:ctrlPr>
                          <a:rPr lang="pt-BR" i="1"/>
                        </m:ctrlPr>
                      </m:sSubPr>
                      <m:e>
                        <m:r>
                          <a:rPr lang="en-US" i="1"/>
                          <m:t>𝑆</m:t>
                        </m:r>
                      </m:e>
                      <m:sub>
                        <m:r>
                          <a:rPr lang="en-US" i="1"/>
                          <m:t>𝑔𝑁𝑂𝑀</m:t>
                        </m:r>
                      </m:sub>
                    </m:sSub>
                  </m:oMath>
                </a14:m>
                <a:r>
                  <a:rPr lang="en-US" dirty="0"/>
                  <a:t>for generators turbine the constraints will be:</a:t>
                </a:r>
                <a:endParaRPr lang="pt-BR" dirty="0"/>
              </a:p>
            </p:txBody>
          </p:sp>
        </mc:Choice>
        <mc:Fallback>
          <p:sp>
            <p:nvSpPr>
              <p:cNvPr id="3" name="Espaço Reservado para Conteúdo 2"/>
              <p:cNvSpPr>
                <a:spLocks noGrp="1" noRot="1" noChangeAspect="1" noMove="1" noResize="1" noEditPoints="1" noAdjustHandles="1" noChangeArrowheads="1" noChangeShapeType="1" noTextEdit="1"/>
              </p:cNvSpPr>
              <p:nvPr>
                <p:ph idx="1"/>
              </p:nvPr>
            </p:nvSpPr>
            <p:spPr>
              <a:blipFill rotWithShape="0">
                <a:blip r:embed="rId2"/>
                <a:stretch>
                  <a:fillRect l="-808" t="-1667" r="-1858"/>
                </a:stretch>
              </a:blipFill>
            </p:spPr>
            <p:txBody>
              <a:bodyPr/>
              <a:lstStyle/>
              <a:p>
                <a:r>
                  <a:rPr lang="pt-BR">
                    <a:noFill/>
                  </a:rPr>
                  <a:t> </a:t>
                </a:r>
              </a:p>
            </p:txBody>
          </p:sp>
        </mc:Fallback>
      </mc:AlternateContent>
      <p:sp>
        <p:nvSpPr>
          <p:cNvPr id="4" name="Espaço Reservado para Número de Slide 3"/>
          <p:cNvSpPr>
            <a:spLocks noGrp="1"/>
          </p:cNvSpPr>
          <p:nvPr>
            <p:ph type="sldNum" sz="quarter" idx="12"/>
          </p:nvPr>
        </p:nvSpPr>
        <p:spPr/>
        <p:txBody>
          <a:bodyPr/>
          <a:lstStyle/>
          <a:p>
            <a:pPr>
              <a:defRPr/>
            </a:pPr>
            <a:fld id="{283CEE0F-0A67-4BAA-86C5-A7ABFBF9A640}" type="slidenum">
              <a:rPr lang="en-US" smtClean="0"/>
              <a:pPr>
                <a:defRPr/>
              </a:pPr>
              <a:t>7</a:t>
            </a:fld>
            <a:endParaRPr lang="en-US" dirty="0"/>
          </a:p>
        </p:txBody>
      </p:sp>
      <p:pic>
        <p:nvPicPr>
          <p:cNvPr id="5" name="Imagem 4"/>
          <p:cNvPicPr>
            <a:picLocks noChangeAspect="1"/>
          </p:cNvPicPr>
          <p:nvPr/>
        </p:nvPicPr>
        <p:blipFill>
          <a:blip r:embed="rId3"/>
          <a:stretch>
            <a:fillRect/>
          </a:stretch>
        </p:blipFill>
        <p:spPr>
          <a:xfrm>
            <a:off x="3124200" y="3733800"/>
            <a:ext cx="2695575" cy="1162050"/>
          </a:xfrm>
          <a:prstGeom prst="rect">
            <a:avLst/>
          </a:prstGeom>
        </p:spPr>
      </p:pic>
    </p:spTree>
    <p:extLst>
      <p:ext uri="{BB962C8B-B14F-4D97-AF65-F5344CB8AC3E}">
        <p14:creationId xmlns:p14="http://schemas.microsoft.com/office/powerpoint/2010/main" val="2613434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b="1" i="1" dirty="0"/>
              <a:t>Armature Current </a:t>
            </a:r>
            <a:r>
              <a:rPr lang="en-US" b="1" i="1" dirty="0" smtClean="0"/>
              <a:t>Limit</a:t>
            </a:r>
            <a:endParaRPr lang="pt-BR" dirty="0"/>
          </a:p>
        </p:txBody>
      </p:sp>
      <p:sp>
        <p:nvSpPr>
          <p:cNvPr id="3" name="Espaço Reservado para Conteúdo 2"/>
          <p:cNvSpPr>
            <a:spLocks noGrp="1"/>
          </p:cNvSpPr>
          <p:nvPr>
            <p:ph idx="1"/>
          </p:nvPr>
        </p:nvSpPr>
        <p:spPr/>
        <p:txBody>
          <a:bodyPr/>
          <a:lstStyle/>
          <a:p>
            <a:r>
              <a:rPr lang="en-US" dirty="0"/>
              <a:t>This limit can be modeled based on the relation of apparent, active and reactive power. Basically, when machines operate in a constant terminal voltage value, its armature current limits is stablished through its winding thermal limits. So, its noticeable that this constraint is a circumference centered in the origin [2]: </a:t>
            </a:r>
            <a:endParaRPr lang="pt-BR" dirty="0"/>
          </a:p>
          <a:p>
            <a:endParaRPr lang="pt-BR" dirty="0"/>
          </a:p>
        </p:txBody>
      </p:sp>
      <p:sp>
        <p:nvSpPr>
          <p:cNvPr id="4" name="Espaço Reservado para Número de Slide 3"/>
          <p:cNvSpPr>
            <a:spLocks noGrp="1"/>
          </p:cNvSpPr>
          <p:nvPr>
            <p:ph type="sldNum" sz="quarter" idx="12"/>
          </p:nvPr>
        </p:nvSpPr>
        <p:spPr/>
        <p:txBody>
          <a:bodyPr/>
          <a:lstStyle/>
          <a:p>
            <a:pPr>
              <a:defRPr/>
            </a:pPr>
            <a:fld id="{283CEE0F-0A67-4BAA-86C5-A7ABFBF9A640}" type="slidenum">
              <a:rPr lang="en-US" smtClean="0"/>
              <a:pPr>
                <a:defRPr/>
              </a:pPr>
              <a:t>8</a:t>
            </a:fld>
            <a:endParaRPr lang="en-US" dirty="0"/>
          </a:p>
        </p:txBody>
      </p:sp>
      <p:pic>
        <p:nvPicPr>
          <p:cNvPr id="5" name="Imagem 4"/>
          <p:cNvPicPr>
            <a:picLocks noChangeAspect="1"/>
          </p:cNvPicPr>
          <p:nvPr/>
        </p:nvPicPr>
        <p:blipFill>
          <a:blip r:embed="rId2"/>
          <a:stretch>
            <a:fillRect/>
          </a:stretch>
        </p:blipFill>
        <p:spPr>
          <a:xfrm>
            <a:off x="3237546" y="4038600"/>
            <a:ext cx="2714625" cy="609600"/>
          </a:xfrm>
          <a:prstGeom prst="rect">
            <a:avLst/>
          </a:prstGeom>
        </p:spPr>
      </p:pic>
    </p:spTree>
    <p:extLst>
      <p:ext uri="{BB962C8B-B14F-4D97-AF65-F5344CB8AC3E}">
        <p14:creationId xmlns:p14="http://schemas.microsoft.com/office/powerpoint/2010/main" val="11578083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b="1" i="1" dirty="0"/>
              <a:t>Field Current </a:t>
            </a:r>
            <a:r>
              <a:rPr lang="en-US" b="1" i="1" dirty="0" smtClean="0"/>
              <a:t>Limit</a:t>
            </a:r>
            <a:endParaRPr lang="pt-BR" dirty="0"/>
          </a:p>
        </p:txBody>
      </p:sp>
      <mc:AlternateContent xmlns:mc="http://schemas.openxmlformats.org/markup-compatibility/2006">
        <mc:Choice xmlns:a14="http://schemas.microsoft.com/office/drawing/2010/main" Requires="a14">
          <p:sp>
            <p:nvSpPr>
              <p:cNvPr id="3" name="Espaço Reservado para Conteúdo 2"/>
              <p:cNvSpPr>
                <a:spLocks noGrp="1"/>
              </p:cNvSpPr>
              <p:nvPr>
                <p:ph idx="1"/>
              </p:nvPr>
            </p:nvSpPr>
            <p:spPr/>
            <p:txBody>
              <a:bodyPr/>
              <a:lstStyle/>
              <a:p>
                <a:r>
                  <a:rPr lang="en-US" dirty="0"/>
                  <a:t>In the same way when current field is maximum (due its winding thermal limits) and consequently voltage field is maximum, the constraint becomes a circumference centered in </a:t>
                </a:r>
                <a14:m>
                  <m:oMath xmlns:m="http://schemas.openxmlformats.org/officeDocument/2006/math">
                    <m:r>
                      <a:rPr lang="en-US" i="1"/>
                      <m:t>−</m:t>
                    </m:r>
                    <m:sSup>
                      <m:sSupPr>
                        <m:ctrlPr>
                          <a:rPr lang="pt-BR" i="1"/>
                        </m:ctrlPr>
                      </m:sSupPr>
                      <m:e>
                        <m:r>
                          <a:rPr lang="en-US" i="1"/>
                          <m:t>𝑉</m:t>
                        </m:r>
                      </m:e>
                      <m:sup>
                        <m:r>
                          <a:rPr lang="en-US" i="1"/>
                          <m:t>2</m:t>
                        </m:r>
                      </m:sup>
                    </m:sSup>
                    <m:r>
                      <a:rPr lang="en-US" i="1"/>
                      <m:t>/</m:t>
                    </m:r>
                    <m:sSub>
                      <m:sSubPr>
                        <m:ctrlPr>
                          <a:rPr lang="pt-BR" i="1"/>
                        </m:ctrlPr>
                      </m:sSubPr>
                      <m:e>
                        <m:r>
                          <a:rPr lang="en-US" i="1"/>
                          <m:t>𝑋</m:t>
                        </m:r>
                      </m:e>
                      <m:sub>
                        <m:r>
                          <a:rPr lang="en-US" i="1"/>
                          <m:t>𝑠</m:t>
                        </m:r>
                      </m:sub>
                    </m:sSub>
                  </m:oMath>
                </a14:m>
                <a:r>
                  <a:rPr lang="en-US" dirty="0"/>
                  <a:t>:[2]</a:t>
                </a:r>
                <a:endParaRPr lang="pt-BR" dirty="0"/>
              </a:p>
            </p:txBody>
          </p:sp>
        </mc:Choice>
        <mc:Fallback>
          <p:sp>
            <p:nvSpPr>
              <p:cNvPr id="3" name="Espaço Reservado para Conteúdo 2"/>
              <p:cNvSpPr>
                <a:spLocks noGrp="1" noRot="1" noChangeAspect="1" noMove="1" noResize="1" noEditPoints="1" noAdjustHandles="1" noChangeArrowheads="1" noChangeShapeType="1" noTextEdit="1"/>
              </p:cNvSpPr>
              <p:nvPr>
                <p:ph idx="1"/>
              </p:nvPr>
            </p:nvSpPr>
            <p:spPr>
              <a:blipFill rotWithShape="0">
                <a:blip r:embed="rId2"/>
                <a:stretch>
                  <a:fillRect l="-808" t="-1667"/>
                </a:stretch>
              </a:blipFill>
            </p:spPr>
            <p:txBody>
              <a:bodyPr/>
              <a:lstStyle/>
              <a:p>
                <a:r>
                  <a:rPr lang="pt-BR">
                    <a:noFill/>
                  </a:rPr>
                  <a:t> </a:t>
                </a:r>
              </a:p>
            </p:txBody>
          </p:sp>
        </mc:Fallback>
      </mc:AlternateContent>
      <p:sp>
        <p:nvSpPr>
          <p:cNvPr id="4" name="Espaço Reservado para Número de Slide 3"/>
          <p:cNvSpPr>
            <a:spLocks noGrp="1"/>
          </p:cNvSpPr>
          <p:nvPr>
            <p:ph type="sldNum" sz="quarter" idx="12"/>
          </p:nvPr>
        </p:nvSpPr>
        <p:spPr/>
        <p:txBody>
          <a:bodyPr/>
          <a:lstStyle/>
          <a:p>
            <a:pPr>
              <a:defRPr/>
            </a:pPr>
            <a:fld id="{283CEE0F-0A67-4BAA-86C5-A7ABFBF9A640}" type="slidenum">
              <a:rPr lang="en-US" smtClean="0"/>
              <a:pPr>
                <a:defRPr/>
              </a:pPr>
              <a:t>9</a:t>
            </a:fld>
            <a:endParaRPr lang="en-US" dirty="0"/>
          </a:p>
        </p:txBody>
      </p:sp>
      <p:pic>
        <p:nvPicPr>
          <p:cNvPr id="5" name="Imagem 4"/>
          <p:cNvPicPr>
            <a:picLocks noChangeAspect="1"/>
          </p:cNvPicPr>
          <p:nvPr/>
        </p:nvPicPr>
        <p:blipFill>
          <a:blip r:embed="rId3"/>
          <a:stretch>
            <a:fillRect/>
          </a:stretch>
        </p:blipFill>
        <p:spPr>
          <a:xfrm>
            <a:off x="2413634" y="3276389"/>
            <a:ext cx="4362450" cy="1162050"/>
          </a:xfrm>
          <a:prstGeom prst="rect">
            <a:avLst/>
          </a:prstGeom>
        </p:spPr>
      </p:pic>
    </p:spTree>
    <p:extLst>
      <p:ext uri="{BB962C8B-B14F-4D97-AF65-F5344CB8AC3E}">
        <p14:creationId xmlns:p14="http://schemas.microsoft.com/office/powerpoint/2010/main" val="3888370351"/>
      </p:ext>
    </p:extLst>
  </p:cSld>
  <p:clrMapOvr>
    <a:masterClrMapping/>
  </p:clrMapOvr>
</p:sld>
</file>

<file path=ppt/theme/theme1.xml><?xml version="1.0" encoding="utf-8"?>
<a:theme xmlns:a="http://schemas.openxmlformats.org/drawingml/2006/main" name="Retrospectiva">
  <a:themeElements>
    <a:clrScheme name="Retrospectiva">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iv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i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128</TotalTime>
  <Words>1136</Words>
  <Application>Microsoft Office PowerPoint</Application>
  <PresentationFormat>Apresentação na tela (4:3)</PresentationFormat>
  <Paragraphs>63</Paragraphs>
  <Slides>20</Slides>
  <Notes>1</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20</vt:i4>
      </vt:variant>
    </vt:vector>
  </HeadingPairs>
  <TitlesOfParts>
    <vt:vector size="24" baseType="lpstr">
      <vt:lpstr>Arial</vt:lpstr>
      <vt:lpstr>Calibri</vt:lpstr>
      <vt:lpstr>Calibri Light</vt:lpstr>
      <vt:lpstr>Retrospectiva</vt:lpstr>
      <vt:lpstr>Impacts of Synchronous Generator Capability Curve on Systems Locational Marginal Price through a Convex Optimal Power Flow   </vt:lpstr>
      <vt:lpstr>Introduction </vt:lpstr>
      <vt:lpstr>ACOPF Formulation</vt:lpstr>
      <vt:lpstr>SOCP OPF Relaxation</vt:lpstr>
      <vt:lpstr>Hermitian Matrix</vt:lpstr>
      <vt:lpstr>Synchronous Generator Capability Curve </vt:lpstr>
      <vt:lpstr>Prime Mover Mechanical Power Limits</vt:lpstr>
      <vt:lpstr>Armature Current Limit</vt:lpstr>
      <vt:lpstr>Field Current Limit</vt:lpstr>
      <vt:lpstr>Locational Marginal Prices</vt:lpstr>
      <vt:lpstr>Numerical Results</vt:lpstr>
      <vt:lpstr>Numerical Results</vt:lpstr>
      <vt:lpstr>Numerical Results</vt:lpstr>
      <vt:lpstr>Numerical Results</vt:lpstr>
      <vt:lpstr>Numerical Results</vt:lpstr>
      <vt:lpstr>Numerical Results</vt:lpstr>
      <vt:lpstr>Numerical Results</vt:lpstr>
      <vt:lpstr>Numerical Results</vt:lpstr>
      <vt:lpstr>Conclusion</vt:lpstr>
      <vt:lpstr>Conclusion</vt:lpstr>
    </vt:vector>
  </TitlesOfParts>
  <Company>IEEE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IEEE</dc:creator>
  <cp:lastModifiedBy>Italo Gusmão Fernandes</cp:lastModifiedBy>
  <cp:revision>17</cp:revision>
  <dcterms:created xsi:type="dcterms:W3CDTF">2010-10-12T18:25:44Z</dcterms:created>
  <dcterms:modified xsi:type="dcterms:W3CDTF">2018-11-12T01:57:49Z</dcterms:modified>
</cp:coreProperties>
</file>