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8"/>
  </p:notesMasterIdLst>
  <p:sldIdLst>
    <p:sldId id="256" r:id="rId2"/>
    <p:sldId id="257" r:id="rId3"/>
    <p:sldId id="274" r:id="rId4"/>
    <p:sldId id="259" r:id="rId5"/>
    <p:sldId id="261" r:id="rId6"/>
    <p:sldId id="260" r:id="rId7"/>
    <p:sldId id="266" r:id="rId8"/>
    <p:sldId id="294" r:id="rId9"/>
    <p:sldId id="268" r:id="rId10"/>
    <p:sldId id="269" r:id="rId11"/>
    <p:sldId id="275" r:id="rId12"/>
    <p:sldId id="271" r:id="rId13"/>
    <p:sldId id="272" r:id="rId14"/>
    <p:sldId id="273" r:id="rId15"/>
    <p:sldId id="292" r:id="rId16"/>
    <p:sldId id="2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86" autoAdjust="0"/>
    <p:restoredTop sz="95690" autoAdjust="0"/>
  </p:normalViewPr>
  <p:slideViewPr>
    <p:cSldViewPr snapToGrid="0" snapToObjects="1">
      <p:cViewPr varScale="1">
        <p:scale>
          <a:sx n="64" d="100"/>
          <a:sy n="64" d="100"/>
        </p:scale>
        <p:origin x="78" y="240"/>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Users\matsuuratadashi\Desktop\Graph%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ja-JP" altLang="en-US" sz="3200" b="1" dirty="0">
              <a:solidFill>
                <a:schemeClr val="tx1"/>
              </a:solidFill>
              <a:latin typeface="Times New Roman" charset="0"/>
              <a:ea typeface="Times New Roman" charset="0"/>
              <a:cs typeface="Times New Roman" charset="0"/>
            </a:endParaRPr>
          </a:p>
        </c:rich>
      </c:tx>
      <c:layout>
        <c:manualLayout>
          <c:xMode val="edge"/>
          <c:yMode val="edge"/>
          <c:x val="3.6209995068892248E-2"/>
          <c:y val="3.574137704100365E-2"/>
        </c:manualLayout>
      </c:layout>
      <c:overlay val="0"/>
      <c:spPr>
        <a:noFill/>
        <a:ln>
          <a:noFill/>
        </a:ln>
        <a:effectLst/>
      </c:spPr>
    </c:title>
    <c:autoTitleDeleted val="0"/>
    <c:plotArea>
      <c:layout>
        <c:manualLayout>
          <c:layoutTarget val="inner"/>
          <c:xMode val="edge"/>
          <c:yMode val="edge"/>
          <c:x val="3.1605971457081994E-2"/>
          <c:y val="0.17245043853406805"/>
          <c:w val="0.95229117470952707"/>
          <c:h val="0.72840754031645194"/>
        </c:manualLayout>
      </c:layout>
      <c:barChart>
        <c:barDir val="col"/>
        <c:grouping val="clustered"/>
        <c:varyColors val="0"/>
        <c:ser>
          <c:idx val="0"/>
          <c:order val="0"/>
          <c:tx>
            <c:strRef>
              <c:f>Sheet1!$C$3</c:f>
              <c:strCache>
                <c:ptCount val="1"/>
                <c:pt idx="0">
                  <c:v>CPR(+)</c:v>
                </c:pt>
              </c:strCache>
            </c:strRef>
          </c:tx>
          <c:spPr>
            <a:solidFill>
              <a:srgbClr val="FF0000"/>
            </a:solidFill>
            <a:ln>
              <a:noFill/>
            </a:ln>
            <a:effectLst/>
          </c:spPr>
          <c:invertIfNegative val="0"/>
          <c:cat>
            <c:strRef>
              <c:f>Sheet1!$B$4:$B$7</c:f>
              <c:strCache>
                <c:ptCount val="4"/>
                <c:pt idx="0">
                  <c:v>1〜5minutes</c:v>
                </c:pt>
                <c:pt idx="1">
                  <c:v>6〜7minutes</c:v>
                </c:pt>
                <c:pt idx="2">
                  <c:v>8〜10minutes</c:v>
                </c:pt>
                <c:pt idx="3">
                  <c:v>11minutes〜</c:v>
                </c:pt>
              </c:strCache>
            </c:strRef>
          </c:cat>
          <c:val>
            <c:numRef>
              <c:f>Sheet1!$C$4:$C$7</c:f>
              <c:numCache>
                <c:formatCode>General</c:formatCode>
                <c:ptCount val="4"/>
                <c:pt idx="0">
                  <c:v>53</c:v>
                </c:pt>
                <c:pt idx="1">
                  <c:v>43</c:v>
                </c:pt>
                <c:pt idx="2">
                  <c:v>31</c:v>
                </c:pt>
                <c:pt idx="3">
                  <c:v>22</c:v>
                </c:pt>
              </c:numCache>
            </c:numRef>
          </c:val>
          <c:extLst>
            <c:ext xmlns:c16="http://schemas.microsoft.com/office/drawing/2014/chart" uri="{C3380CC4-5D6E-409C-BE32-E72D297353CC}">
              <c16:uniqueId val="{00000000-47DC-41EB-B6BE-E2C7E080D198}"/>
            </c:ext>
          </c:extLst>
        </c:ser>
        <c:ser>
          <c:idx val="1"/>
          <c:order val="1"/>
          <c:tx>
            <c:strRef>
              <c:f>Sheet1!$D$3</c:f>
              <c:strCache>
                <c:ptCount val="1"/>
                <c:pt idx="0">
                  <c:v>CPR(-)</c:v>
                </c:pt>
              </c:strCache>
            </c:strRef>
          </c:tx>
          <c:spPr>
            <a:solidFill>
              <a:srgbClr val="00B0F0"/>
            </a:solidFill>
            <a:ln>
              <a:noFill/>
            </a:ln>
            <a:effectLst>
              <a:outerShdw blurRad="50800" dist="50800" dir="5400000" algn="ctr" rotWithShape="0">
                <a:srgbClr val="0070C0"/>
              </a:outerShdw>
            </a:effectLst>
          </c:spPr>
          <c:invertIfNegative val="0"/>
          <c:cat>
            <c:strRef>
              <c:f>Sheet1!$B$4:$B$7</c:f>
              <c:strCache>
                <c:ptCount val="4"/>
                <c:pt idx="0">
                  <c:v>1〜5minutes</c:v>
                </c:pt>
                <c:pt idx="1">
                  <c:v>6〜7minutes</c:v>
                </c:pt>
                <c:pt idx="2">
                  <c:v>8〜10minutes</c:v>
                </c:pt>
                <c:pt idx="3">
                  <c:v>11minutes〜</c:v>
                </c:pt>
              </c:strCache>
            </c:strRef>
          </c:cat>
          <c:val>
            <c:numRef>
              <c:f>Sheet1!$D$4:$D$7</c:f>
              <c:numCache>
                <c:formatCode>General</c:formatCode>
                <c:ptCount val="4"/>
                <c:pt idx="0">
                  <c:v>53</c:v>
                </c:pt>
                <c:pt idx="1">
                  <c:v>37</c:v>
                </c:pt>
                <c:pt idx="2">
                  <c:v>22</c:v>
                </c:pt>
                <c:pt idx="3">
                  <c:v>7</c:v>
                </c:pt>
              </c:numCache>
            </c:numRef>
          </c:val>
          <c:extLst>
            <c:ext xmlns:c16="http://schemas.microsoft.com/office/drawing/2014/chart" uri="{C3380CC4-5D6E-409C-BE32-E72D297353CC}">
              <c16:uniqueId val="{00000001-47DC-41EB-B6BE-E2C7E080D198}"/>
            </c:ext>
          </c:extLst>
        </c:ser>
        <c:dLbls>
          <c:showLegendKey val="0"/>
          <c:showVal val="0"/>
          <c:showCatName val="0"/>
          <c:showSerName val="0"/>
          <c:showPercent val="0"/>
          <c:showBubbleSize val="0"/>
        </c:dLbls>
        <c:gapWidth val="219"/>
        <c:overlap val="-27"/>
        <c:axId val="130179072"/>
        <c:axId val="171994496"/>
      </c:barChart>
      <c:catAx>
        <c:axId val="1301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charset="0"/>
                <a:ea typeface="Times New Roman" charset="0"/>
                <a:cs typeface="Times New Roman" charset="0"/>
              </a:defRPr>
            </a:pPr>
            <a:endParaRPr lang="ja-JP"/>
          </a:p>
        </c:txPr>
        <c:crossAx val="171994496"/>
        <c:crosses val="autoZero"/>
        <c:auto val="1"/>
        <c:lblAlgn val="ctr"/>
        <c:lblOffset val="100"/>
        <c:noMultiLvlLbl val="0"/>
      </c:catAx>
      <c:valAx>
        <c:axId val="171994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Times New Roman" charset="0"/>
                <a:ea typeface="Times New Roman" charset="0"/>
                <a:cs typeface="Times New Roman" charset="0"/>
              </a:defRPr>
            </a:pPr>
            <a:endParaRPr lang="ja-JP"/>
          </a:p>
        </c:txPr>
        <c:crossAx val="130179072"/>
        <c:crosses val="autoZero"/>
        <c:crossBetween val="between"/>
      </c:valAx>
      <c:spPr>
        <a:noFill/>
        <a:ln>
          <a:noFill/>
        </a:ln>
        <a:effectLst/>
      </c:spPr>
    </c:plotArea>
    <c:legend>
      <c:legendPos val="b"/>
      <c:layout>
        <c:manualLayout>
          <c:xMode val="edge"/>
          <c:yMode val="edge"/>
          <c:x val="0.69881572359859334"/>
          <c:y val="4.8908201554834496E-2"/>
          <c:w val="0.28138717942144709"/>
          <c:h val="0.1102449783699050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charset="0"/>
              <a:ea typeface="Times New Roman" charset="0"/>
              <a:cs typeface="Times New Roman" charset="0"/>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B1B34-78E5-444A-92EB-48F3455054A0}" type="datetimeFigureOut">
              <a:rPr kumimoji="1" lang="ja-JP" altLang="en-US" smtClean="0"/>
              <a:t>2018/11/12</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B71A2-81DE-4FBD-B3A3-2314A5B02449}" type="slidenum">
              <a:rPr kumimoji="1" lang="ja-JP" altLang="en-US" smtClean="0"/>
              <a:t>‹#›</a:t>
            </a:fld>
            <a:endParaRPr kumimoji="1" lang="ja-JP" altLang="en-US"/>
          </a:p>
        </p:txBody>
      </p:sp>
    </p:spTree>
    <p:extLst>
      <p:ext uri="{BB962C8B-B14F-4D97-AF65-F5344CB8AC3E}">
        <p14:creationId xmlns:p14="http://schemas.microsoft.com/office/powerpoint/2010/main" val="39989783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B71A2-81DE-4FBD-B3A3-2314A5B02449}" type="slidenum">
              <a:rPr kumimoji="1" lang="ja-JP" altLang="en-US" smtClean="0"/>
              <a:t>5</a:t>
            </a:fld>
            <a:endParaRPr kumimoji="1" lang="ja-JP" altLang="en-US"/>
          </a:p>
        </p:txBody>
      </p:sp>
    </p:spTree>
    <p:extLst>
      <p:ext uri="{BB962C8B-B14F-4D97-AF65-F5344CB8AC3E}">
        <p14:creationId xmlns:p14="http://schemas.microsoft.com/office/powerpoint/2010/main" val="3479718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11/12/2018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346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320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86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0999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11/12/2018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237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694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プレースホルダーまでドラッグするかアイコンをクリックして図を追加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プレースホルダーまでドラッグするかアイコンをクリックして図を追加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プレースホルダーまでドラッグするかアイコンをクリックして図を追加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080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581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11/12/2018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794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582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800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20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704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17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43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195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61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401367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509" y="579356"/>
            <a:ext cx="12192000" cy="5060930"/>
          </a:xfrm>
        </p:spPr>
        <p:txBody>
          <a:bodyPr>
            <a:noAutofit/>
          </a:bodyPr>
          <a:lstStyle/>
          <a:p>
            <a:r>
              <a:rPr lang="en-US" altLang="ja-JP" sz="4400" b="1" dirty="0">
                <a:latin typeface="Times New Roman" panose="02020603050405020304" pitchFamily="18" charset="0"/>
                <a:ea typeface="ＭＳ ゴシック" panose="020B0609070205080204" pitchFamily="49" charset="-128"/>
              </a:rPr>
              <a:t>A Development of Agility Mode in Cardiopulmonary Resuscitation Learning Support System Visualized by Augmented Reality</a:t>
            </a:r>
            <a:br>
              <a:rPr lang="ja-JP" altLang="ja-JP" dirty="0">
                <a:latin typeface="Times New Roman" panose="02020603050405020304" pitchFamily="18" charset="0"/>
                <a:ea typeface="ＭＳ 明朝" panose="02020609040205080304" pitchFamily="17" charset="-128"/>
              </a:rPr>
            </a:br>
            <a:br>
              <a:rPr lang="ja-JP" altLang="ja-JP" dirty="0"/>
            </a:br>
            <a:endParaRPr kumimoji="1" lang="ja-JP" altLang="en-US" sz="5400" dirty="0">
              <a:latin typeface="Times New Roman" charset="0"/>
              <a:ea typeface="Times New Roman" charset="0"/>
              <a:cs typeface="Times New Roman" charset="0"/>
            </a:endParaRPr>
          </a:p>
        </p:txBody>
      </p:sp>
      <p:sp>
        <p:nvSpPr>
          <p:cNvPr id="3" name="サブタイトル 2"/>
          <p:cNvSpPr>
            <a:spLocks noGrp="1"/>
          </p:cNvSpPr>
          <p:nvPr>
            <p:ph type="subTitle" idx="1"/>
          </p:nvPr>
        </p:nvSpPr>
        <p:spPr>
          <a:xfrm>
            <a:off x="3775166" y="4066916"/>
            <a:ext cx="9448800" cy="1155357"/>
          </a:xfrm>
        </p:spPr>
        <p:txBody>
          <a:bodyPr>
            <a:normAutofit fontScale="77500" lnSpcReduction="20000"/>
          </a:bodyPr>
          <a:lstStyle/>
          <a:p>
            <a:pPr algn="ctr"/>
            <a:r>
              <a:rPr lang="en-US" altLang="ja-JP" sz="3200" dirty="0">
                <a:effectLst>
                  <a:outerShdw blurRad="38100" dist="38100" dir="2700000" algn="tl">
                    <a:srgbClr val="000000">
                      <a:alpha val="43137"/>
                    </a:srgbClr>
                  </a:outerShdw>
                </a:effectLst>
                <a:latin typeface="Times New Roman" pitchFamily="18" charset="0"/>
                <a:cs typeface="Times New Roman" pitchFamily="18" charset="0"/>
              </a:rPr>
              <a:t>Kushiro Public University </a:t>
            </a:r>
          </a:p>
          <a:p>
            <a:pPr algn="ctr"/>
            <a:r>
              <a:rPr lang="en-US" altLang="ja-JP" sz="3200" dirty="0">
                <a:effectLst>
                  <a:outerShdw blurRad="38100" dist="38100" dir="2700000" algn="tl">
                    <a:srgbClr val="000000">
                      <a:alpha val="43137"/>
                    </a:srgbClr>
                  </a:outerShdw>
                </a:effectLst>
                <a:latin typeface="Times New Roman" pitchFamily="18" charset="0"/>
                <a:cs typeface="Times New Roman" pitchFamily="18" charset="0"/>
              </a:rPr>
              <a:t>Keisuke </a:t>
            </a:r>
            <a:r>
              <a:rPr lang="en-US" altLang="ja-JP" sz="3200" dirty="0" err="1">
                <a:effectLst>
                  <a:outerShdw blurRad="38100" dist="38100" dir="2700000" algn="tl">
                    <a:srgbClr val="000000">
                      <a:alpha val="43137"/>
                    </a:srgbClr>
                  </a:outerShdw>
                </a:effectLst>
                <a:latin typeface="Times New Roman" pitchFamily="18" charset="0"/>
                <a:cs typeface="Times New Roman" pitchFamily="18" charset="0"/>
              </a:rPr>
              <a:t>Fukagawa</a:t>
            </a:r>
            <a:r>
              <a:rPr lang="en-US" altLang="ja-JP" sz="3200" dirty="0">
                <a:effectLst>
                  <a:outerShdw blurRad="38100" dist="38100" dir="2700000" algn="tl">
                    <a:srgbClr val="000000">
                      <a:alpha val="43137"/>
                    </a:srgbClr>
                  </a:outerShdw>
                </a:effectLst>
                <a:latin typeface="Times New Roman" pitchFamily="18" charset="0"/>
                <a:cs typeface="Times New Roman" pitchFamily="18" charset="0"/>
              </a:rPr>
              <a:t>  Yuima Kanamori</a:t>
            </a:r>
          </a:p>
          <a:p>
            <a:pPr algn="ctr"/>
            <a:r>
              <a:rPr lang="en-US" altLang="ja-JP" sz="3200" dirty="0" err="1">
                <a:effectLst>
                  <a:outerShdw blurRad="38100" dist="38100" dir="2700000" algn="tl">
                    <a:srgbClr val="000000">
                      <a:alpha val="43137"/>
                    </a:srgbClr>
                  </a:outerShdw>
                </a:effectLst>
                <a:latin typeface="Times New Roman" pitchFamily="18" charset="0"/>
                <a:cs typeface="Times New Roman" pitchFamily="18" charset="0"/>
              </a:rPr>
              <a:t>Akinori</a:t>
            </a:r>
            <a:r>
              <a:rPr lang="ja-JP" alt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3200" dirty="0" err="1">
                <a:effectLst>
                  <a:outerShdw blurRad="38100" dist="38100" dir="2700000" algn="tl">
                    <a:srgbClr val="000000">
                      <a:alpha val="43137"/>
                    </a:srgbClr>
                  </a:outerShdw>
                </a:effectLst>
                <a:latin typeface="Times New Roman" pitchFamily="18" charset="0"/>
                <a:cs typeface="Times New Roman" pitchFamily="18" charset="0"/>
              </a:rPr>
              <a:t>Minaduki</a:t>
            </a:r>
            <a:endParaRPr lang="ja-JP" altLang="en-US" sz="3200" dirty="0">
              <a:effectLst>
                <a:outerShdw blurRad="38100" dist="38100" dir="2700000" algn="tl">
                  <a:srgbClr val="000000">
                    <a:alpha val="43137"/>
                  </a:srgbClr>
                </a:outerShdw>
              </a:effectLst>
              <a:latin typeface="Times New Roman" pitchFamily="18" charset="0"/>
              <a:cs typeface="Times New Roman" pitchFamily="18" charset="0"/>
            </a:endParaRPr>
          </a:p>
          <a:p>
            <a:endParaRPr kumimoji="1" lang="ja-JP" altLang="en-US" dirty="0"/>
          </a:p>
        </p:txBody>
      </p:sp>
    </p:spTree>
    <p:extLst>
      <p:ext uri="{BB962C8B-B14F-4D97-AF65-F5344CB8AC3E}">
        <p14:creationId xmlns:p14="http://schemas.microsoft.com/office/powerpoint/2010/main" val="44487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95600" y="548473"/>
            <a:ext cx="8610600" cy="1293028"/>
          </a:xfrm>
        </p:spPr>
        <p:txBody>
          <a:bodyPr/>
          <a:lstStyle/>
          <a:p>
            <a:pPr algn="ctr"/>
            <a:r>
              <a:rPr kumimoji="1" lang="en-US" altLang="ja-JP" b="1" dirty="0">
                <a:latin typeface="Times New Roman" pitchFamily="18" charset="0"/>
                <a:cs typeface="Times New Roman" pitchFamily="18" charset="0"/>
              </a:rPr>
              <a:t>The classified results</a:t>
            </a:r>
            <a:endParaRPr kumimoji="1" lang="ja-JP" altLang="en-US" b="1" dirty="0">
              <a:latin typeface="Times New Roman" pitchFamily="18" charset="0"/>
              <a:cs typeface="Times New Roman" pitchFamily="18" charset="0"/>
            </a:endParaRPr>
          </a:p>
        </p:txBody>
      </p:sp>
      <p:pic>
        <p:nvPicPr>
          <p:cNvPr id="4" name="図 3">
            <a:extLst>
              <a:ext uri="{FF2B5EF4-FFF2-40B4-BE49-F238E27FC236}">
                <a16:creationId xmlns:a16="http://schemas.microsoft.com/office/drawing/2014/main" id="{CB4DF2D0-94ED-4BD8-A064-4959EAAD0B52}"/>
              </a:ext>
            </a:extLst>
          </p:cNvPr>
          <p:cNvPicPr>
            <a:picLocks noChangeAspect="1"/>
          </p:cNvPicPr>
          <p:nvPr/>
        </p:nvPicPr>
        <p:blipFill>
          <a:blip r:embed="rId2"/>
          <a:stretch>
            <a:fillRect/>
          </a:stretch>
        </p:blipFill>
        <p:spPr>
          <a:xfrm>
            <a:off x="6394181" y="4349644"/>
            <a:ext cx="3324986" cy="2355956"/>
          </a:xfrm>
          <a:prstGeom prst="rect">
            <a:avLst/>
          </a:prstGeom>
        </p:spPr>
      </p:pic>
      <p:pic>
        <p:nvPicPr>
          <p:cNvPr id="6" name="図 5">
            <a:extLst>
              <a:ext uri="{FF2B5EF4-FFF2-40B4-BE49-F238E27FC236}">
                <a16:creationId xmlns:a16="http://schemas.microsoft.com/office/drawing/2014/main" id="{97CECDFB-C9F0-4408-8689-B44E7A84A4A0}"/>
              </a:ext>
            </a:extLst>
          </p:cNvPr>
          <p:cNvPicPr>
            <a:picLocks noChangeAspect="1"/>
          </p:cNvPicPr>
          <p:nvPr/>
        </p:nvPicPr>
        <p:blipFill>
          <a:blip r:embed="rId3"/>
          <a:stretch>
            <a:fillRect/>
          </a:stretch>
        </p:blipFill>
        <p:spPr>
          <a:xfrm>
            <a:off x="2416141" y="4349644"/>
            <a:ext cx="3381679" cy="2355956"/>
          </a:xfrm>
          <a:prstGeom prst="rect">
            <a:avLst/>
          </a:prstGeom>
        </p:spPr>
      </p:pic>
      <p:pic>
        <p:nvPicPr>
          <p:cNvPr id="12" name="図 11">
            <a:extLst>
              <a:ext uri="{FF2B5EF4-FFF2-40B4-BE49-F238E27FC236}">
                <a16:creationId xmlns:a16="http://schemas.microsoft.com/office/drawing/2014/main" id="{DF2F4E31-0B98-41C8-A428-860AB95CE40D}"/>
              </a:ext>
            </a:extLst>
          </p:cNvPr>
          <p:cNvPicPr>
            <a:picLocks noChangeAspect="1"/>
          </p:cNvPicPr>
          <p:nvPr/>
        </p:nvPicPr>
        <p:blipFill>
          <a:blip r:embed="rId4"/>
          <a:stretch>
            <a:fillRect/>
          </a:stretch>
        </p:blipFill>
        <p:spPr>
          <a:xfrm>
            <a:off x="8467860" y="1730479"/>
            <a:ext cx="3589645" cy="2504169"/>
          </a:xfrm>
          <a:prstGeom prst="rect">
            <a:avLst/>
          </a:prstGeom>
        </p:spPr>
      </p:pic>
      <p:pic>
        <p:nvPicPr>
          <p:cNvPr id="14" name="図 13">
            <a:extLst>
              <a:ext uri="{FF2B5EF4-FFF2-40B4-BE49-F238E27FC236}">
                <a16:creationId xmlns:a16="http://schemas.microsoft.com/office/drawing/2014/main" id="{4764561B-7EB7-4A36-88A9-C1BC450EBD10}"/>
              </a:ext>
            </a:extLst>
          </p:cNvPr>
          <p:cNvPicPr>
            <a:picLocks noChangeAspect="1"/>
          </p:cNvPicPr>
          <p:nvPr/>
        </p:nvPicPr>
        <p:blipFill>
          <a:blip r:embed="rId5"/>
          <a:stretch>
            <a:fillRect/>
          </a:stretch>
        </p:blipFill>
        <p:spPr>
          <a:xfrm>
            <a:off x="4301177" y="1730479"/>
            <a:ext cx="3584841" cy="2528137"/>
          </a:xfrm>
          <a:prstGeom prst="rect">
            <a:avLst/>
          </a:prstGeom>
        </p:spPr>
      </p:pic>
      <p:pic>
        <p:nvPicPr>
          <p:cNvPr id="16" name="図 15">
            <a:extLst>
              <a:ext uri="{FF2B5EF4-FFF2-40B4-BE49-F238E27FC236}">
                <a16:creationId xmlns:a16="http://schemas.microsoft.com/office/drawing/2014/main" id="{C7D2BE77-0804-4665-8841-7D2DD4DA98E5}"/>
              </a:ext>
            </a:extLst>
          </p:cNvPr>
          <p:cNvPicPr>
            <a:picLocks noChangeAspect="1"/>
          </p:cNvPicPr>
          <p:nvPr/>
        </p:nvPicPr>
        <p:blipFill>
          <a:blip r:embed="rId6"/>
          <a:stretch>
            <a:fillRect/>
          </a:stretch>
        </p:blipFill>
        <p:spPr>
          <a:xfrm>
            <a:off x="134495" y="1730479"/>
            <a:ext cx="3584840" cy="2520148"/>
          </a:xfrm>
          <a:prstGeom prst="rect">
            <a:avLst/>
          </a:prstGeom>
        </p:spPr>
      </p:pic>
    </p:spTree>
    <p:extLst>
      <p:ext uri="{BB962C8B-B14F-4D97-AF65-F5344CB8AC3E}">
        <p14:creationId xmlns:p14="http://schemas.microsoft.com/office/powerpoint/2010/main" val="346130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0658" y="764373"/>
            <a:ext cx="8875542" cy="1293028"/>
          </a:xfrm>
        </p:spPr>
        <p:txBody>
          <a:bodyPr/>
          <a:lstStyle/>
          <a:p>
            <a:pPr algn="ctr"/>
            <a:r>
              <a:rPr lang="en-US" altLang="ja-JP" b="1" dirty="0">
                <a:latin typeface="Times New Roman" charset="0"/>
                <a:ea typeface="Times New Roman" charset="0"/>
                <a:cs typeface="Times New Roman" charset="0"/>
              </a:rPr>
              <a:t>Questionnaire results</a:t>
            </a:r>
            <a:endParaRPr kumimoji="1" lang="ja-JP" altLang="en-US" b="1" dirty="0">
              <a:latin typeface="Times New Roman" charset="0"/>
              <a:ea typeface="Times New Roman" charset="0"/>
              <a:cs typeface="Times New Roman" charset="0"/>
            </a:endParaRPr>
          </a:p>
        </p:txBody>
      </p:sp>
      <p:sp>
        <p:nvSpPr>
          <p:cNvPr id="3" name="コンテンツ プレースホルダー 2"/>
          <p:cNvSpPr>
            <a:spLocks noGrp="1"/>
          </p:cNvSpPr>
          <p:nvPr>
            <p:ph idx="1"/>
          </p:nvPr>
        </p:nvSpPr>
        <p:spPr>
          <a:xfrm>
            <a:off x="914400" y="2057401"/>
            <a:ext cx="10820400" cy="4174587"/>
          </a:xfrm>
        </p:spPr>
        <p:txBody>
          <a:bodyPr>
            <a:normAutofit/>
          </a:bodyPr>
          <a:lstStyle/>
          <a:p>
            <a:pPr marL="0" indent="0">
              <a:buNone/>
            </a:pPr>
            <a:r>
              <a:rPr lang="en-US" altLang="ja-JP" sz="1600" b="1" dirty="0">
                <a:latin typeface="Times New Roman" charset="0"/>
                <a:ea typeface="Times New Roman" charset="0"/>
                <a:cs typeface="Times New Roman" charset="0"/>
              </a:rPr>
              <a:t>Men 33</a:t>
            </a:r>
            <a:r>
              <a:rPr kumimoji="1"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Women 51</a:t>
            </a:r>
            <a:r>
              <a:rPr kumimoji="1"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(Adults)</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A total of</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84</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people</a:t>
            </a:r>
          </a:p>
          <a:p>
            <a:pPr marL="0" indent="0">
              <a:buNone/>
            </a:pPr>
            <a:r>
              <a:rPr lang="en-US" altLang="ja-JP" sz="1600" b="1" dirty="0">
                <a:latin typeface="Times New Roman" charset="0"/>
                <a:ea typeface="Times New Roman" charset="0"/>
                <a:cs typeface="Times New Roman" charset="0"/>
              </a:rPr>
              <a:t>        *Percentage of people who answered Yes</a:t>
            </a:r>
          </a:p>
          <a:p>
            <a:pPr marL="0" indent="0">
              <a:buNone/>
            </a:pPr>
            <a:r>
              <a:rPr lang="en-US" altLang="ja-JP" sz="1600" b="1" dirty="0">
                <a:latin typeface="Times New Roman" charset="0"/>
                <a:ea typeface="Times New Roman" charset="0"/>
                <a:cs typeface="Times New Roman" charset="0"/>
              </a:rPr>
              <a:t>Q1.</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Have you ever participated in the lecture class of CPR training?</a:t>
            </a:r>
            <a:r>
              <a:rPr lang="ja-JP" altLang="en-US" sz="1600" b="1" dirty="0">
                <a:latin typeface="Times New Roman" charset="0"/>
                <a:ea typeface="Times New Roman" charset="0"/>
                <a:cs typeface="Times New Roman" charset="0"/>
              </a:rPr>
              <a:t>　　　　　７５％</a:t>
            </a:r>
            <a:endParaRPr lang="en-US" altLang="ja-JP" sz="1600" b="1" dirty="0">
              <a:latin typeface="Times New Roman" charset="0"/>
              <a:ea typeface="Times New Roman" charset="0"/>
              <a:cs typeface="Times New Roman" charset="0"/>
            </a:endParaRPr>
          </a:p>
          <a:p>
            <a:pPr marL="0" indent="0">
              <a:buNone/>
            </a:pPr>
            <a:r>
              <a:rPr kumimoji="1" lang="en-US" altLang="ja-JP" sz="1600" b="1" dirty="0">
                <a:latin typeface="Times New Roman" charset="0"/>
                <a:ea typeface="Times New Roman" charset="0"/>
                <a:cs typeface="Times New Roman" charset="0"/>
              </a:rPr>
              <a:t>Q2.</a:t>
            </a:r>
            <a:r>
              <a:rPr kumimoji="1" lang="ja-JP" altLang="en-US" sz="1600" b="1" dirty="0">
                <a:latin typeface="Times New Roman" charset="0"/>
                <a:ea typeface="Times New Roman" charset="0"/>
                <a:cs typeface="Times New Roman" charset="0"/>
              </a:rPr>
              <a:t>　</a:t>
            </a:r>
            <a:r>
              <a:rPr lang="en-US" altLang="ja-JP" sz="1600" b="1" dirty="0">
                <a:latin typeface="Times New Roman" panose="02020603050405020304" pitchFamily="18" charset="0"/>
                <a:ea typeface="SimSun" panose="02010600030101010101" pitchFamily="2" charset="-122"/>
              </a:rPr>
              <a:t>Did you know a specific way of CPR for infants </a:t>
            </a:r>
          </a:p>
          <a:p>
            <a:pPr marL="0" indent="0">
              <a:buNone/>
            </a:pPr>
            <a:r>
              <a:rPr lang="en-US" altLang="ja-JP" sz="1600" b="1" dirty="0">
                <a:latin typeface="Times New Roman" panose="02020603050405020304" pitchFamily="18" charset="0"/>
                <a:ea typeface="SimSun" panose="02010600030101010101" pitchFamily="2" charset="-122"/>
              </a:rPr>
              <a:t>           before participating the lecture?</a:t>
            </a:r>
            <a:endParaRPr lang="en-US" altLang="ja-JP" sz="1600" b="1" dirty="0">
              <a:latin typeface="Times New Roman" charset="0"/>
              <a:ea typeface="Times New Roman" charset="0"/>
              <a:cs typeface="Times New Roman" charset="0"/>
            </a:endParaRPr>
          </a:p>
          <a:p>
            <a:pPr marL="0" indent="0">
              <a:buNone/>
            </a:pPr>
            <a:r>
              <a:rPr kumimoji="1"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All</a:t>
            </a:r>
            <a:r>
              <a:rPr lang="ja-JP" altLang="en-US" sz="1600" b="1" dirty="0">
                <a:latin typeface="Times New Roman" charset="0"/>
                <a:ea typeface="Times New Roman" charset="0"/>
                <a:cs typeface="Times New Roman" charset="0"/>
              </a:rPr>
              <a:t>                                    </a:t>
            </a:r>
            <a:r>
              <a:rPr kumimoji="1" lang="ja-JP" altLang="en-US" sz="1600" b="1" dirty="0">
                <a:latin typeface="Times New Roman" charset="0"/>
                <a:ea typeface="Times New Roman" charset="0"/>
                <a:cs typeface="Times New Roman" charset="0"/>
              </a:rPr>
              <a:t>　    ４５．３１％</a:t>
            </a:r>
            <a:endParaRPr kumimoji="1" lang="en-US" altLang="ja-JP" sz="1600" b="1" dirty="0">
              <a:latin typeface="Times New Roman" charset="0"/>
              <a:ea typeface="Times New Roman" charset="0"/>
              <a:cs typeface="Times New Roman" charset="0"/>
            </a:endParaRPr>
          </a:p>
          <a:p>
            <a:pPr marL="0" indent="0">
              <a:buNone/>
            </a:pP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Only general public</a:t>
            </a:r>
            <a:r>
              <a:rPr lang="ja-JP" altLang="en-US" sz="1600" b="1" dirty="0">
                <a:latin typeface="Times New Roman" charset="0"/>
                <a:ea typeface="Times New Roman" charset="0"/>
                <a:cs typeface="Times New Roman" charset="0"/>
              </a:rPr>
              <a:t>               </a:t>
            </a:r>
            <a:r>
              <a:rPr lang="ja-JP" altLang="en-US" sz="1600" b="1" dirty="0">
                <a:solidFill>
                  <a:srgbClr val="FF0000"/>
                </a:solidFill>
                <a:latin typeface="Times New Roman" charset="0"/>
                <a:ea typeface="Times New Roman" charset="0"/>
                <a:cs typeface="Times New Roman" charset="0"/>
              </a:rPr>
              <a:t>１２．１２％</a:t>
            </a:r>
            <a:endParaRPr lang="en-US" altLang="ja-JP" sz="1600" b="1" dirty="0">
              <a:solidFill>
                <a:srgbClr val="FF0000"/>
              </a:solidFill>
              <a:latin typeface="Times New Roman" charset="0"/>
              <a:ea typeface="Times New Roman" charset="0"/>
              <a:cs typeface="Times New Roman" charset="0"/>
            </a:endParaRPr>
          </a:p>
          <a:p>
            <a:pPr marL="0" indent="0">
              <a:buNone/>
            </a:pPr>
            <a:r>
              <a:rPr kumimoji="1"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Only</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childcare worker</a:t>
            </a:r>
            <a:r>
              <a:rPr kumimoji="1" lang="ja-JP" altLang="en-US" sz="1600" b="1" dirty="0">
                <a:latin typeface="Times New Roman" charset="0"/>
                <a:ea typeface="Times New Roman" charset="0"/>
                <a:cs typeface="Times New Roman" charset="0"/>
              </a:rPr>
              <a:t>　　  ９３．１０％</a:t>
            </a:r>
            <a:endParaRPr kumimoji="1" lang="en-US" altLang="ja-JP" sz="1600" b="1" dirty="0">
              <a:latin typeface="Times New Roman" charset="0"/>
              <a:ea typeface="Times New Roman" charset="0"/>
              <a:cs typeface="Times New Roman" charset="0"/>
            </a:endParaRPr>
          </a:p>
          <a:p>
            <a:pPr marL="0" indent="0">
              <a:buNone/>
            </a:pPr>
            <a:r>
              <a:rPr lang="en-US" altLang="ja-JP" sz="1600" b="1" dirty="0">
                <a:latin typeface="Times New Roman" charset="0"/>
                <a:ea typeface="Times New Roman" charset="0"/>
                <a:cs typeface="Times New Roman" charset="0"/>
              </a:rPr>
              <a:t>Q3.</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Do you mind doing the CPR for the opposite sex?</a:t>
            </a:r>
          </a:p>
          <a:p>
            <a:pPr marL="0" indent="0">
              <a:buNone/>
            </a:pP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Men</a:t>
            </a:r>
            <a:r>
              <a:rPr lang="ja-JP" altLang="en-US" sz="1600" b="1" dirty="0">
                <a:latin typeface="Times New Roman" charset="0"/>
                <a:ea typeface="Times New Roman" charset="0"/>
                <a:cs typeface="Times New Roman" charset="0"/>
              </a:rPr>
              <a:t>        </a:t>
            </a:r>
            <a:r>
              <a:rPr lang="ja-JP" altLang="en-US" sz="1600" b="1" dirty="0">
                <a:solidFill>
                  <a:srgbClr val="FF0000"/>
                </a:solidFill>
                <a:latin typeface="Times New Roman" charset="0"/>
                <a:ea typeface="Times New Roman" charset="0"/>
                <a:cs typeface="Times New Roman" charset="0"/>
              </a:rPr>
              <a:t>５２</a:t>
            </a:r>
            <a:r>
              <a:rPr lang="en-US" altLang="ja-JP" sz="1600" b="1" dirty="0">
                <a:solidFill>
                  <a:srgbClr val="FF0000"/>
                </a:solidFill>
                <a:latin typeface="Times New Roman" charset="0"/>
                <a:ea typeface="Times New Roman" charset="0"/>
                <a:cs typeface="Times New Roman" charset="0"/>
              </a:rPr>
              <a:t>.</a:t>
            </a:r>
            <a:r>
              <a:rPr lang="ja-JP" altLang="en-US" sz="1600" b="1" dirty="0">
                <a:solidFill>
                  <a:srgbClr val="FF0000"/>
                </a:solidFill>
                <a:latin typeface="Times New Roman" charset="0"/>
                <a:ea typeface="Times New Roman" charset="0"/>
                <a:cs typeface="Times New Roman" charset="0"/>
              </a:rPr>
              <a:t>１７％</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Women</a:t>
            </a:r>
            <a:r>
              <a:rPr lang="ja-JP" altLang="en-US" sz="1600" b="1" dirty="0">
                <a:latin typeface="Times New Roman" charset="0"/>
                <a:ea typeface="Times New Roman" charset="0"/>
                <a:cs typeface="Times New Roman" charset="0"/>
              </a:rPr>
              <a:t>　　　</a:t>
            </a:r>
            <a:r>
              <a:rPr lang="ja-JP" altLang="en-US" sz="1600" b="1" dirty="0">
                <a:solidFill>
                  <a:srgbClr val="FF0000"/>
                </a:solidFill>
                <a:latin typeface="Times New Roman" charset="0"/>
                <a:ea typeface="Times New Roman" charset="0"/>
                <a:cs typeface="Times New Roman" charset="0"/>
              </a:rPr>
              <a:t>１９</a:t>
            </a:r>
            <a:r>
              <a:rPr lang="en-US" altLang="ja-JP" sz="1600" b="1" dirty="0">
                <a:solidFill>
                  <a:srgbClr val="FF0000"/>
                </a:solidFill>
                <a:latin typeface="Times New Roman" charset="0"/>
                <a:ea typeface="Times New Roman" charset="0"/>
                <a:cs typeface="Times New Roman" charset="0"/>
              </a:rPr>
              <a:t>.</a:t>
            </a:r>
            <a:r>
              <a:rPr lang="ja-JP" altLang="en-US" sz="1600" b="1" dirty="0">
                <a:solidFill>
                  <a:srgbClr val="FF0000"/>
                </a:solidFill>
                <a:latin typeface="Times New Roman" charset="0"/>
                <a:ea typeface="Times New Roman" charset="0"/>
                <a:cs typeface="Times New Roman" charset="0"/>
              </a:rPr>
              <a:t>５１％</a:t>
            </a:r>
            <a:endParaRPr lang="en-US" altLang="ja-JP" sz="1600" b="1" dirty="0">
              <a:latin typeface="Times New Roman" charset="0"/>
              <a:ea typeface="Times New Roman" charset="0"/>
              <a:cs typeface="Times New Roman" charset="0"/>
            </a:endParaRPr>
          </a:p>
          <a:p>
            <a:pPr marL="0" indent="0">
              <a:buNone/>
            </a:pPr>
            <a:r>
              <a:rPr lang="en-US" altLang="ja-JP" sz="1600" b="1" dirty="0">
                <a:latin typeface="Times New Roman" charset="0"/>
                <a:ea typeface="Times New Roman" charset="0"/>
                <a:cs typeface="Times New Roman" charset="0"/>
              </a:rPr>
              <a:t>Q4.</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Was the CPR training system useful?</a:t>
            </a:r>
            <a:r>
              <a:rPr lang="ja-JP" altLang="en-US" sz="1600" b="1" dirty="0">
                <a:latin typeface="Times New Roman" charset="0"/>
                <a:ea typeface="Times New Roman" charset="0"/>
                <a:cs typeface="Times New Roman" charset="0"/>
              </a:rPr>
              <a:t>　　　　９８</a:t>
            </a:r>
            <a:r>
              <a:rPr lang="en-US" altLang="ja-JP" sz="1600" b="1" dirty="0">
                <a:latin typeface="Times New Roman" charset="0"/>
                <a:ea typeface="Times New Roman" charset="0"/>
                <a:cs typeface="Times New Roman" charset="0"/>
              </a:rPr>
              <a:t>.</a:t>
            </a:r>
            <a:r>
              <a:rPr lang="ja-JP" altLang="en-US" sz="1600" b="1" dirty="0">
                <a:latin typeface="Times New Roman" charset="0"/>
                <a:ea typeface="Times New Roman" charset="0"/>
                <a:cs typeface="Times New Roman" charset="0"/>
              </a:rPr>
              <a:t>４４％</a:t>
            </a:r>
            <a:endParaRPr lang="en-US" altLang="ja-JP" sz="1600" b="1" dirty="0">
              <a:latin typeface="Times New Roman" charset="0"/>
              <a:ea typeface="Times New Roman" charset="0"/>
              <a:cs typeface="Times New Roman" charset="0"/>
            </a:endParaRPr>
          </a:p>
          <a:p>
            <a:pPr marL="0" indent="0">
              <a:buNone/>
            </a:pPr>
            <a:r>
              <a:rPr lang="en-US" altLang="ja-JP" sz="1600" b="1" dirty="0">
                <a:latin typeface="Times New Roman" charset="0"/>
                <a:ea typeface="Times New Roman" charset="0"/>
                <a:cs typeface="Times New Roman" charset="0"/>
              </a:rPr>
              <a:t>Q5.</a:t>
            </a:r>
            <a:r>
              <a:rPr lang="ja-JP" altLang="en-US" sz="1600" b="1" dirty="0">
                <a:latin typeface="Times New Roman" charset="0"/>
                <a:ea typeface="Times New Roman" charset="0"/>
                <a:cs typeface="Times New Roman" charset="0"/>
              </a:rPr>
              <a:t>　</a:t>
            </a:r>
            <a:r>
              <a:rPr lang="en-US" altLang="ja-JP" sz="1600" b="1" dirty="0">
                <a:latin typeface="Times New Roman" charset="0"/>
                <a:ea typeface="Times New Roman" charset="0"/>
                <a:cs typeface="Times New Roman" charset="0"/>
              </a:rPr>
              <a:t>Were you able to study the CPR training with enjoying?</a:t>
            </a:r>
            <a:r>
              <a:rPr lang="ja-JP" altLang="en-US" sz="1600" b="1" dirty="0">
                <a:latin typeface="Times New Roman" charset="0"/>
                <a:ea typeface="Times New Roman" charset="0"/>
                <a:cs typeface="Times New Roman" charset="0"/>
              </a:rPr>
              <a:t>　９２</a:t>
            </a:r>
            <a:r>
              <a:rPr lang="en-US" altLang="ja-JP" sz="1600" b="1" dirty="0">
                <a:latin typeface="Times New Roman" charset="0"/>
                <a:ea typeface="Times New Roman" charset="0"/>
                <a:cs typeface="Times New Roman" charset="0"/>
              </a:rPr>
              <a:t>.</a:t>
            </a:r>
            <a:r>
              <a:rPr lang="ja-JP" altLang="en-US" sz="1600" b="1" dirty="0">
                <a:latin typeface="Times New Roman" charset="0"/>
                <a:ea typeface="Times New Roman" charset="0"/>
                <a:cs typeface="Times New Roman" charset="0"/>
              </a:rPr>
              <a:t>１９％</a:t>
            </a:r>
            <a:endParaRPr lang="en-US" altLang="ja-JP" sz="1600" b="1" dirty="0">
              <a:latin typeface="Times New Roman" charset="0"/>
              <a:ea typeface="Times New Roman" charset="0"/>
              <a:cs typeface="Times New Roman" charset="0"/>
            </a:endParaRPr>
          </a:p>
          <a:p>
            <a:pPr marL="0" indent="0">
              <a:buNone/>
            </a:pPr>
            <a:endParaRPr kumimoji="1" lang="en-US" altLang="ja-JP" sz="1600" b="1" dirty="0">
              <a:latin typeface="Times New Roman" charset="0"/>
              <a:ea typeface="Times New Roman" charset="0"/>
              <a:cs typeface="Times New Roman" charset="0"/>
            </a:endParaRPr>
          </a:p>
          <a:p>
            <a:pPr marL="0" indent="0">
              <a:buNone/>
            </a:pPr>
            <a:endParaRPr kumimoji="1" lang="en-US" altLang="ja-JP" sz="2800" b="1" dirty="0">
              <a:latin typeface="Times New Roman" charset="0"/>
              <a:ea typeface="Times New Roman" charset="0"/>
              <a:cs typeface="Times New Roman" charset="0"/>
            </a:endParaRPr>
          </a:p>
          <a:p>
            <a:endParaRPr kumimoji="1" lang="ja-JP" altLang="en-US" sz="3200" dirty="0">
              <a:latin typeface="Times New Roman" charset="0"/>
              <a:ea typeface="Times New Roman" charset="0"/>
              <a:cs typeface="Times New Roman"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7777" y="2194560"/>
            <a:ext cx="4275200" cy="348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a:extLst>
              <a:ext uri="{FF2B5EF4-FFF2-40B4-BE49-F238E27FC236}">
                <a16:creationId xmlns:a16="http://schemas.microsoft.com/office/drawing/2014/main" id="{6AC40CBA-DD24-4878-995E-440700B86709}"/>
              </a:ext>
            </a:extLst>
          </p:cNvPr>
          <p:cNvCxnSpPr>
            <a:cxnSpLocks/>
          </p:cNvCxnSpPr>
          <p:nvPr/>
        </p:nvCxnSpPr>
        <p:spPr>
          <a:xfrm flipH="1" flipV="1">
            <a:off x="4807527" y="5408654"/>
            <a:ext cx="2868316" cy="6720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CE32C3D-D35C-4359-9B85-0C07BAA94931}"/>
              </a:ext>
            </a:extLst>
          </p:cNvPr>
          <p:cNvCxnSpPr>
            <a:cxnSpLocks/>
          </p:cNvCxnSpPr>
          <p:nvPr/>
        </p:nvCxnSpPr>
        <p:spPr>
          <a:xfrm flipH="1" flipV="1">
            <a:off x="6963508" y="5352968"/>
            <a:ext cx="962994" cy="740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E7C4C18C-26AE-459D-AD1D-2DF0B4E44EAC}"/>
              </a:ext>
            </a:extLst>
          </p:cNvPr>
          <p:cNvSpPr/>
          <p:nvPr/>
        </p:nvSpPr>
        <p:spPr>
          <a:xfrm>
            <a:off x="6622716" y="5462720"/>
            <a:ext cx="4275199" cy="1376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Between women and men ,there is a 32% difference of hesitancy</a:t>
            </a:r>
            <a:endParaRPr kumimoji="1" lang="ja-JP" altLang="en-US" dirty="0"/>
          </a:p>
        </p:txBody>
      </p:sp>
      <p:cxnSp>
        <p:nvCxnSpPr>
          <p:cNvPr id="20" name="直線矢印コネクタ 19">
            <a:extLst>
              <a:ext uri="{FF2B5EF4-FFF2-40B4-BE49-F238E27FC236}">
                <a16:creationId xmlns:a16="http://schemas.microsoft.com/office/drawing/2014/main" id="{204C2A1C-E50F-4EAB-968D-E4746A490E58}"/>
              </a:ext>
            </a:extLst>
          </p:cNvPr>
          <p:cNvCxnSpPr>
            <a:cxnSpLocks/>
          </p:cNvCxnSpPr>
          <p:nvPr/>
        </p:nvCxnSpPr>
        <p:spPr>
          <a:xfrm flipH="1">
            <a:off x="6747242" y="3397686"/>
            <a:ext cx="667266" cy="8436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EFF40262-B00C-48D9-B88C-5A889ABAE5EA}"/>
              </a:ext>
            </a:extLst>
          </p:cNvPr>
          <p:cNvSpPr/>
          <p:nvPr/>
        </p:nvSpPr>
        <p:spPr>
          <a:xfrm>
            <a:off x="6622716" y="2497556"/>
            <a:ext cx="3258135" cy="98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CPR for infants is not recognized by the general public</a:t>
            </a:r>
            <a:endParaRPr kumimoji="1" lang="ja-JP" altLang="en-US" dirty="0"/>
          </a:p>
        </p:txBody>
      </p:sp>
    </p:spTree>
    <p:custDataLst>
      <p:tags r:id="rId1"/>
    </p:custDataLst>
    <p:extLst>
      <p:ext uri="{BB962C8B-B14F-4D97-AF65-F5344CB8AC3E}">
        <p14:creationId xmlns:p14="http://schemas.microsoft.com/office/powerpoint/2010/main" val="1698041743"/>
      </p:ext>
    </p:extLst>
  </p:cSld>
  <p:clrMapOvr>
    <a:masterClrMapping/>
  </p:clrMapOvr>
  <mc:AlternateContent xmlns:mc="http://schemas.openxmlformats.org/markup-compatibility/2006" xmlns:p14="http://schemas.microsoft.com/office/powerpoint/2010/main">
    <mc:Choice Requires="p14">
      <p:transition spd="slow" p14:dur="2000" advTm="136190"/>
    </mc:Choice>
    <mc:Fallback xmlns="">
      <p:transition spd="slow" advTm="1361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en-US" altLang="ja-JP" b="1" dirty="0">
                <a:latin typeface="Times New Roman" pitchFamily="18" charset="0"/>
                <a:cs typeface="Times New Roman" pitchFamily="18" charset="0"/>
              </a:rPr>
              <a:t>The Data of  the inspection</a:t>
            </a:r>
            <a:endParaRPr kumimoji="1" lang="ja-JP" altLang="en-US" b="1" dirty="0">
              <a:latin typeface="Times New Roman" pitchFamily="18" charset="0"/>
              <a:cs typeface="Times New Roman" pitchFamily="18" charset="0"/>
            </a:endParaRPr>
          </a:p>
        </p:txBody>
      </p:sp>
      <p:sp>
        <p:nvSpPr>
          <p:cNvPr id="5" name="正方形/長方形 4"/>
          <p:cNvSpPr/>
          <p:nvPr/>
        </p:nvSpPr>
        <p:spPr>
          <a:xfrm>
            <a:off x="1314450" y="5396843"/>
            <a:ext cx="9563100" cy="1089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t>This verification clearly represents an effect by using the CPR training system because the pressure of compression of the research subject became more stable in an appropriate level, and the number of compression increased.</a:t>
            </a:r>
            <a:endParaRPr kumimoji="1" lang="ja-JP" altLang="en-US" sz="2000" dirty="0">
              <a:latin typeface="Times New Roman" pitchFamily="18" charset="0"/>
              <a:cs typeface="Times New Roman" pitchFamily="18" charset="0"/>
            </a:endParaRPr>
          </a:p>
        </p:txBody>
      </p:sp>
      <p:pic>
        <p:nvPicPr>
          <p:cNvPr id="13" name="図 12">
            <a:extLst>
              <a:ext uri="{FF2B5EF4-FFF2-40B4-BE49-F238E27FC236}">
                <a16:creationId xmlns:a16="http://schemas.microsoft.com/office/drawing/2014/main" id="{322CB4FE-4A5F-EF4E-8B29-BEA0934CAFFF}"/>
              </a:ext>
            </a:extLst>
          </p:cNvPr>
          <p:cNvPicPr>
            <a:picLocks noChangeAspect="1"/>
          </p:cNvPicPr>
          <p:nvPr/>
        </p:nvPicPr>
        <p:blipFill>
          <a:blip r:embed="rId2"/>
          <a:stretch>
            <a:fillRect/>
          </a:stretch>
        </p:blipFill>
        <p:spPr>
          <a:xfrm>
            <a:off x="208719" y="1898307"/>
            <a:ext cx="11774562" cy="3061386"/>
          </a:xfrm>
          <a:prstGeom prst="rect">
            <a:avLst/>
          </a:prstGeom>
        </p:spPr>
      </p:pic>
      <p:sp>
        <p:nvSpPr>
          <p:cNvPr id="14" name="正方形/長方形 13">
            <a:extLst>
              <a:ext uri="{FF2B5EF4-FFF2-40B4-BE49-F238E27FC236}">
                <a16:creationId xmlns:a16="http://schemas.microsoft.com/office/drawing/2014/main" id="{39BC8BAB-7639-254E-9A5D-5DA6D801F08B}"/>
              </a:ext>
            </a:extLst>
          </p:cNvPr>
          <p:cNvSpPr/>
          <p:nvPr/>
        </p:nvSpPr>
        <p:spPr>
          <a:xfrm>
            <a:off x="3840480" y="2057400"/>
            <a:ext cx="1975104" cy="807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ABA80C3-1CF6-8043-BA05-C433FEDB908B}"/>
              </a:ext>
            </a:extLst>
          </p:cNvPr>
          <p:cNvSpPr/>
          <p:nvPr/>
        </p:nvSpPr>
        <p:spPr>
          <a:xfrm>
            <a:off x="9710928" y="3429000"/>
            <a:ext cx="1975104" cy="8077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C40358E-DA09-7147-8296-8BF96C7DB2C5}"/>
              </a:ext>
            </a:extLst>
          </p:cNvPr>
          <p:cNvSpPr txBox="1"/>
          <p:nvPr/>
        </p:nvSpPr>
        <p:spPr>
          <a:xfrm>
            <a:off x="4194291" y="2096869"/>
            <a:ext cx="2977734" cy="646331"/>
          </a:xfrm>
          <a:prstGeom prst="rect">
            <a:avLst/>
          </a:prstGeom>
          <a:noFill/>
        </p:spPr>
        <p:txBody>
          <a:bodyPr wrap="square" rtlCol="0">
            <a:spAutoFit/>
          </a:bodyPr>
          <a:lstStyle/>
          <a:p>
            <a:r>
              <a:rPr kumimoji="1" lang="en-US" altLang="ja-JP" dirty="0"/>
              <a:t>1</a:t>
            </a:r>
            <a:r>
              <a:rPr kumimoji="1" lang="en-US" altLang="ja-JP" baseline="30000" dirty="0"/>
              <a:t>st  </a:t>
            </a:r>
            <a:r>
              <a:rPr kumimoji="1" lang="en-US" altLang="ja-JP" dirty="0"/>
              <a:t>: White Line</a:t>
            </a:r>
          </a:p>
          <a:p>
            <a:r>
              <a:rPr kumimoji="1" lang="en-US" altLang="ja-JP" dirty="0"/>
              <a:t>2</a:t>
            </a:r>
            <a:r>
              <a:rPr kumimoji="1" lang="en-US" altLang="ja-JP" baseline="30000" dirty="0"/>
              <a:t>nd</a:t>
            </a:r>
            <a:r>
              <a:rPr kumimoji="1" lang="en-US" altLang="ja-JP" dirty="0"/>
              <a:t>: Gray Line</a:t>
            </a:r>
          </a:p>
        </p:txBody>
      </p:sp>
      <p:sp>
        <p:nvSpPr>
          <p:cNvPr id="21" name="テキスト ボックス 20">
            <a:extLst>
              <a:ext uri="{FF2B5EF4-FFF2-40B4-BE49-F238E27FC236}">
                <a16:creationId xmlns:a16="http://schemas.microsoft.com/office/drawing/2014/main" id="{131A69EF-839E-A84B-8109-8B81F78BAD10}"/>
              </a:ext>
            </a:extLst>
          </p:cNvPr>
          <p:cNvSpPr txBox="1"/>
          <p:nvPr/>
        </p:nvSpPr>
        <p:spPr>
          <a:xfrm>
            <a:off x="8708298" y="3789147"/>
            <a:ext cx="2977734" cy="646331"/>
          </a:xfrm>
          <a:prstGeom prst="rect">
            <a:avLst/>
          </a:prstGeom>
          <a:noFill/>
        </p:spPr>
        <p:txBody>
          <a:bodyPr wrap="square" rtlCol="0">
            <a:spAutoFit/>
          </a:bodyPr>
          <a:lstStyle/>
          <a:p>
            <a:r>
              <a:rPr kumimoji="1" lang="en-US" altLang="ja-JP" dirty="0"/>
              <a:t>3</a:t>
            </a:r>
            <a:r>
              <a:rPr kumimoji="1" lang="en-US" altLang="ja-JP" baseline="30000" dirty="0"/>
              <a:t>rd </a:t>
            </a:r>
            <a:r>
              <a:rPr kumimoji="1" lang="en-US" altLang="ja-JP" dirty="0"/>
              <a:t>: Black Line</a:t>
            </a:r>
          </a:p>
          <a:p>
            <a:r>
              <a:rPr kumimoji="1" lang="ja-JP" altLang="en-US"/>
              <a:t>＊</a:t>
            </a:r>
            <a:r>
              <a:rPr kumimoji="1" lang="en-US" altLang="ja-JP" dirty="0"/>
              <a:t> : Bent Position Pressure</a:t>
            </a:r>
          </a:p>
        </p:txBody>
      </p:sp>
      <p:sp>
        <p:nvSpPr>
          <p:cNvPr id="3" name="テキスト ボックス 2">
            <a:extLst>
              <a:ext uri="{FF2B5EF4-FFF2-40B4-BE49-F238E27FC236}">
                <a16:creationId xmlns:a16="http://schemas.microsoft.com/office/drawing/2014/main" id="{7E58B8FC-BCC0-41FC-A563-A1B1A114854E}"/>
              </a:ext>
            </a:extLst>
          </p:cNvPr>
          <p:cNvSpPr txBox="1"/>
          <p:nvPr/>
        </p:nvSpPr>
        <p:spPr>
          <a:xfrm>
            <a:off x="10401300" y="4959693"/>
            <a:ext cx="1284732" cy="369332"/>
          </a:xfrm>
          <a:prstGeom prst="rect">
            <a:avLst/>
          </a:prstGeom>
          <a:noFill/>
        </p:spPr>
        <p:txBody>
          <a:bodyPr wrap="square" rtlCol="0">
            <a:spAutoFit/>
          </a:bodyPr>
          <a:lstStyle/>
          <a:p>
            <a:r>
              <a:rPr kumimoji="1" lang="en-US" altLang="ja-JP" dirty="0"/>
              <a:t>Times</a:t>
            </a:r>
            <a:endParaRPr kumimoji="1" lang="ja-JP" altLang="en-US" dirty="0"/>
          </a:p>
        </p:txBody>
      </p:sp>
      <p:sp>
        <p:nvSpPr>
          <p:cNvPr id="10" name="テキスト ボックス 9">
            <a:extLst>
              <a:ext uri="{FF2B5EF4-FFF2-40B4-BE49-F238E27FC236}">
                <a16:creationId xmlns:a16="http://schemas.microsoft.com/office/drawing/2014/main" id="{3EE39E09-9936-432D-B0AB-F22EF779D55D}"/>
              </a:ext>
            </a:extLst>
          </p:cNvPr>
          <p:cNvSpPr txBox="1"/>
          <p:nvPr/>
        </p:nvSpPr>
        <p:spPr>
          <a:xfrm>
            <a:off x="4847781" y="4959693"/>
            <a:ext cx="1284732" cy="369332"/>
          </a:xfrm>
          <a:prstGeom prst="rect">
            <a:avLst/>
          </a:prstGeom>
          <a:noFill/>
        </p:spPr>
        <p:txBody>
          <a:bodyPr wrap="square" rtlCol="0">
            <a:spAutoFit/>
          </a:bodyPr>
          <a:lstStyle/>
          <a:p>
            <a:r>
              <a:rPr kumimoji="1" lang="en-US" altLang="ja-JP" dirty="0"/>
              <a:t>Times</a:t>
            </a:r>
            <a:endParaRPr kumimoji="1" lang="ja-JP" altLang="en-US" dirty="0"/>
          </a:p>
        </p:txBody>
      </p:sp>
      <p:sp>
        <p:nvSpPr>
          <p:cNvPr id="11" name="テキスト ボックス 10">
            <a:extLst>
              <a:ext uri="{FF2B5EF4-FFF2-40B4-BE49-F238E27FC236}">
                <a16:creationId xmlns:a16="http://schemas.microsoft.com/office/drawing/2014/main" id="{CCE12BAB-A09A-4D1E-AF7A-7E39058CA515}"/>
              </a:ext>
            </a:extLst>
          </p:cNvPr>
          <p:cNvSpPr txBox="1"/>
          <p:nvPr/>
        </p:nvSpPr>
        <p:spPr>
          <a:xfrm>
            <a:off x="4085" y="1688067"/>
            <a:ext cx="1284732" cy="369332"/>
          </a:xfrm>
          <a:prstGeom prst="rect">
            <a:avLst/>
          </a:prstGeom>
          <a:noFill/>
        </p:spPr>
        <p:txBody>
          <a:bodyPr wrap="square" rtlCol="0">
            <a:spAutoFit/>
          </a:bodyPr>
          <a:lstStyle/>
          <a:p>
            <a:r>
              <a:rPr kumimoji="1" lang="en-US" altLang="ja-JP" dirty="0"/>
              <a:t>Kg</a:t>
            </a:r>
          </a:p>
        </p:txBody>
      </p:sp>
      <p:sp>
        <p:nvSpPr>
          <p:cNvPr id="12" name="テキスト ボックス 11">
            <a:extLst>
              <a:ext uri="{FF2B5EF4-FFF2-40B4-BE49-F238E27FC236}">
                <a16:creationId xmlns:a16="http://schemas.microsoft.com/office/drawing/2014/main" id="{DEDA837F-0C9E-4174-8978-5A809F650C86}"/>
              </a:ext>
            </a:extLst>
          </p:cNvPr>
          <p:cNvSpPr txBox="1"/>
          <p:nvPr/>
        </p:nvSpPr>
        <p:spPr>
          <a:xfrm>
            <a:off x="5775897" y="1688067"/>
            <a:ext cx="1284732" cy="369332"/>
          </a:xfrm>
          <a:prstGeom prst="rect">
            <a:avLst/>
          </a:prstGeom>
          <a:noFill/>
        </p:spPr>
        <p:txBody>
          <a:bodyPr wrap="square" rtlCol="0">
            <a:spAutoFit/>
          </a:bodyPr>
          <a:lstStyle/>
          <a:p>
            <a:r>
              <a:rPr kumimoji="1" lang="en-US" altLang="ja-JP" dirty="0"/>
              <a:t>Kg</a:t>
            </a:r>
          </a:p>
        </p:txBody>
      </p:sp>
    </p:spTree>
    <p:extLst>
      <p:ext uri="{BB962C8B-B14F-4D97-AF65-F5344CB8AC3E}">
        <p14:creationId xmlns:p14="http://schemas.microsoft.com/office/powerpoint/2010/main" val="65491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b="1" dirty="0">
                <a:latin typeface="Times New Roman" pitchFamily="18" charset="0"/>
                <a:cs typeface="Times New Roman" pitchFamily="18" charset="0"/>
              </a:rPr>
              <a:t>consideration</a:t>
            </a:r>
            <a:endParaRPr kumimoji="1" lang="ja-JP" altLang="en-US" b="1" dirty="0">
              <a:latin typeface="Times New Roman" pitchFamily="18" charset="0"/>
              <a:cs typeface="Times New Roman" pitchFamily="18" charset="0"/>
            </a:endParaRPr>
          </a:p>
        </p:txBody>
      </p:sp>
      <p:sp>
        <p:nvSpPr>
          <p:cNvPr id="3" name="コンテンツ プレースホルダー 2"/>
          <p:cNvSpPr>
            <a:spLocks noGrp="1"/>
          </p:cNvSpPr>
          <p:nvPr>
            <p:ph idx="1"/>
          </p:nvPr>
        </p:nvSpPr>
        <p:spPr/>
        <p:txBody>
          <a:bodyPr>
            <a:normAutofit/>
          </a:bodyPr>
          <a:lstStyle/>
          <a:p>
            <a:r>
              <a:rPr lang="en-US" altLang="ja-JP" sz="2800" dirty="0">
                <a:latin typeface="Times New Roman"/>
                <a:ea typeface="ＭＳ 明朝"/>
              </a:rPr>
              <a:t>We can say the visualization like our system contributed to gaining self-confidence about doing CPR themselves.</a:t>
            </a:r>
          </a:p>
          <a:p>
            <a:pPr marL="0" indent="0">
              <a:buNone/>
            </a:pPr>
            <a:endParaRPr lang="en-US" altLang="ja-JP" sz="1000" dirty="0">
              <a:latin typeface="Times New Roman"/>
              <a:ea typeface="ＭＳ 明朝"/>
            </a:endParaRPr>
          </a:p>
          <a:p>
            <a:pPr lvl="0"/>
            <a:r>
              <a:rPr lang="en-US" altLang="ja-JP" sz="2800" dirty="0">
                <a:solidFill>
                  <a:prstClr val="black"/>
                </a:solidFill>
                <a:latin typeface="Times New Roman"/>
                <a:ea typeface="ＭＳ 明朝"/>
              </a:rPr>
              <a:t>They will improve their CPR because they can get the fixed information from devices again and again. </a:t>
            </a:r>
          </a:p>
          <a:p>
            <a:pPr marL="0" lvl="0" indent="0">
              <a:buNone/>
            </a:pPr>
            <a:r>
              <a:rPr lang="en-US" altLang="ja-JP" sz="1000" dirty="0">
                <a:solidFill>
                  <a:prstClr val="black"/>
                </a:solidFill>
                <a:latin typeface="Times New Roman"/>
                <a:ea typeface="ＭＳ 明朝"/>
              </a:rPr>
              <a:t> </a:t>
            </a:r>
          </a:p>
          <a:p>
            <a:pPr lvl="0"/>
            <a:r>
              <a:rPr lang="en-US" altLang="ja-JP" sz="2800" dirty="0">
                <a:solidFill>
                  <a:prstClr val="black"/>
                </a:solidFill>
                <a:latin typeface="Times New Roman"/>
                <a:ea typeface="ＭＳ 明朝"/>
              </a:rPr>
              <a:t>There is a individuality in CPR. Considering to the result of questionnaire.</a:t>
            </a:r>
          </a:p>
          <a:p>
            <a:pPr lvl="0"/>
            <a:endParaRPr lang="en-US" altLang="ja-JP" sz="2800" dirty="0">
              <a:solidFill>
                <a:prstClr val="black"/>
              </a:solidFill>
              <a:latin typeface="Times New Roman"/>
              <a:ea typeface="ＭＳ 明朝"/>
            </a:endParaRPr>
          </a:p>
          <a:p>
            <a:pPr lvl="0"/>
            <a:endParaRPr lang="ja-JP" altLang="en-US" sz="2400" dirty="0">
              <a:solidFill>
                <a:prstClr val="black"/>
              </a:solidFill>
            </a:endParaRPr>
          </a:p>
          <a:p>
            <a:endParaRPr kumimoji="1" lang="en-US" altLang="ja-JP" sz="2800" dirty="0">
              <a:latin typeface="Times New Roman"/>
              <a:ea typeface="ＭＳ 明朝"/>
            </a:endParaRPr>
          </a:p>
        </p:txBody>
      </p:sp>
    </p:spTree>
    <p:extLst>
      <p:ext uri="{BB962C8B-B14F-4D97-AF65-F5344CB8AC3E}">
        <p14:creationId xmlns:p14="http://schemas.microsoft.com/office/powerpoint/2010/main" val="325667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b="1" dirty="0">
                <a:latin typeface="Times New Roman" pitchFamily="18" charset="0"/>
                <a:cs typeface="Times New Roman" pitchFamily="18" charset="0"/>
              </a:rPr>
              <a:t>Conclusion</a:t>
            </a:r>
            <a:endParaRPr kumimoji="1" lang="ja-JP" altLang="en-US" b="1" dirty="0">
              <a:latin typeface="Times New Roman" pitchFamily="18" charset="0"/>
              <a:cs typeface="Times New Roman" pitchFamily="18" charset="0"/>
            </a:endParaRPr>
          </a:p>
        </p:txBody>
      </p:sp>
      <p:sp>
        <p:nvSpPr>
          <p:cNvPr id="3" name="コンテンツ プレースホルダー 2"/>
          <p:cNvSpPr>
            <a:spLocks noGrp="1"/>
          </p:cNvSpPr>
          <p:nvPr>
            <p:ph idx="1"/>
          </p:nvPr>
        </p:nvSpPr>
        <p:spPr>
          <a:xfrm>
            <a:off x="457200" y="1711960"/>
            <a:ext cx="10820400" cy="4024125"/>
          </a:xfrm>
        </p:spPr>
        <p:txBody>
          <a:bodyPr/>
          <a:lstStyle/>
          <a:p>
            <a:endParaRPr kumimoji="1" lang="en-US" altLang="ja-JP" sz="2400" dirty="0">
              <a:latin typeface="Times New Roman" panose="02020603050405020304" pitchFamily="18" charset="0"/>
              <a:ea typeface="ＭＳ 明朝" panose="02020609040205080304" pitchFamily="17" charset="-128"/>
            </a:endParaRPr>
          </a:p>
          <a:p>
            <a:r>
              <a:rPr lang="en-US" altLang="ja-JP" sz="2400" dirty="0">
                <a:latin typeface="Times New Roman" panose="02020603050405020304" pitchFamily="18" charset="0"/>
                <a:ea typeface="SimSun" panose="02010600030101010101" pitchFamily="2" charset="-122"/>
              </a:rPr>
              <a:t>In this research , objects(men, women, babies) of this system could be classified as different ones. This progress is a first step to prevail the presence of CPR for general public. Another function is going to be added to the present system to evaluate CPR in a process.</a:t>
            </a:r>
            <a:endParaRPr kumimoji="1" lang="ja-JP" altLang="en-US" dirty="0"/>
          </a:p>
        </p:txBody>
      </p:sp>
      <p:pic>
        <p:nvPicPr>
          <p:cNvPr id="5" name="図 4">
            <a:extLst>
              <a:ext uri="{FF2B5EF4-FFF2-40B4-BE49-F238E27FC236}">
                <a16:creationId xmlns:a16="http://schemas.microsoft.com/office/drawing/2014/main" id="{F0BE424C-3B8C-4C91-BA9C-F8B8BC04134B}"/>
              </a:ext>
            </a:extLst>
          </p:cNvPr>
          <p:cNvPicPr>
            <a:picLocks noChangeAspect="1"/>
          </p:cNvPicPr>
          <p:nvPr/>
        </p:nvPicPr>
        <p:blipFill>
          <a:blip r:embed="rId2"/>
          <a:stretch>
            <a:fillRect/>
          </a:stretch>
        </p:blipFill>
        <p:spPr>
          <a:xfrm>
            <a:off x="1608181" y="3889926"/>
            <a:ext cx="3680705" cy="2512227"/>
          </a:xfrm>
          <a:prstGeom prst="rect">
            <a:avLst/>
          </a:prstGeom>
          <a:ln w="88900" cap="sq" cmpd="thickThin">
            <a:solidFill>
              <a:srgbClr val="000000"/>
            </a:solidFill>
            <a:prstDash val="solid"/>
            <a:miter lim="800000"/>
          </a:ln>
          <a:effectLst>
            <a:innerShdw blurRad="76200">
              <a:srgbClr val="000000"/>
            </a:innerShdw>
          </a:effectLst>
        </p:spPr>
      </p:pic>
      <p:pic>
        <p:nvPicPr>
          <p:cNvPr id="7" name="図 6">
            <a:extLst>
              <a:ext uri="{FF2B5EF4-FFF2-40B4-BE49-F238E27FC236}">
                <a16:creationId xmlns:a16="http://schemas.microsoft.com/office/drawing/2014/main" id="{9D09B7EF-4F72-43B4-B2B7-46F8B4EC278B}"/>
              </a:ext>
            </a:extLst>
          </p:cNvPr>
          <p:cNvPicPr>
            <a:picLocks noChangeAspect="1"/>
          </p:cNvPicPr>
          <p:nvPr/>
        </p:nvPicPr>
        <p:blipFill>
          <a:blip r:embed="rId3"/>
          <a:stretch>
            <a:fillRect/>
          </a:stretch>
        </p:blipFill>
        <p:spPr>
          <a:xfrm>
            <a:off x="7544949" y="3912049"/>
            <a:ext cx="2779428" cy="1904866"/>
          </a:xfrm>
          <a:prstGeom prst="rect">
            <a:avLst/>
          </a:prstGeom>
        </p:spPr>
      </p:pic>
      <p:sp>
        <p:nvSpPr>
          <p:cNvPr id="8" name="加算記号 7">
            <a:extLst>
              <a:ext uri="{FF2B5EF4-FFF2-40B4-BE49-F238E27FC236}">
                <a16:creationId xmlns:a16="http://schemas.microsoft.com/office/drawing/2014/main" id="{6F93B6D7-4C19-4B65-9887-536485FF2465}"/>
              </a:ext>
            </a:extLst>
          </p:cNvPr>
          <p:cNvSpPr/>
          <p:nvPr/>
        </p:nvSpPr>
        <p:spPr>
          <a:xfrm>
            <a:off x="5790051" y="4174498"/>
            <a:ext cx="1410849" cy="137996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A350B35-4C8B-40D8-AEDE-DA4B901D9321}"/>
              </a:ext>
            </a:extLst>
          </p:cNvPr>
          <p:cNvSpPr txBox="1"/>
          <p:nvPr/>
        </p:nvSpPr>
        <p:spPr>
          <a:xfrm>
            <a:off x="6302316" y="5860124"/>
            <a:ext cx="4534326" cy="646331"/>
          </a:xfrm>
          <a:prstGeom prst="rect">
            <a:avLst/>
          </a:prstGeom>
          <a:noFill/>
        </p:spPr>
        <p:txBody>
          <a:bodyPr wrap="square" rtlCol="0">
            <a:spAutoFit/>
          </a:bodyPr>
          <a:lstStyle/>
          <a:p>
            <a:r>
              <a:rPr kumimoji="1" lang="en-US" altLang="ja-JP" dirty="0"/>
              <a:t>For example ,we add CPR system for elderly in our Agility Mode</a:t>
            </a:r>
            <a:endParaRPr kumimoji="1" lang="ja-JP" altLang="en-US" dirty="0"/>
          </a:p>
        </p:txBody>
      </p:sp>
    </p:spTree>
    <p:extLst>
      <p:ext uri="{BB962C8B-B14F-4D97-AF65-F5344CB8AC3E}">
        <p14:creationId xmlns:p14="http://schemas.microsoft.com/office/powerpoint/2010/main" val="29097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EACB3E-8D54-4B66-83D2-E8AF0D461ECD}"/>
              </a:ext>
            </a:extLst>
          </p:cNvPr>
          <p:cNvSpPr>
            <a:spLocks noGrp="1"/>
          </p:cNvSpPr>
          <p:nvPr>
            <p:ph idx="1"/>
          </p:nvPr>
        </p:nvSpPr>
        <p:spPr>
          <a:xfrm>
            <a:off x="7959833" y="3967486"/>
            <a:ext cx="10820400" cy="4024125"/>
          </a:xfrm>
        </p:spPr>
        <p:txBody>
          <a:bodyPr/>
          <a:lstStyle/>
          <a:p>
            <a:pPr marL="0" indent="0">
              <a:buNone/>
            </a:pPr>
            <a:endParaRPr lang="en-US" altLang="ja-JP" dirty="0"/>
          </a:p>
          <a:p>
            <a:pPr marL="0" indent="0">
              <a:buNone/>
            </a:pPr>
            <a:r>
              <a:rPr lang="en-US" altLang="ja-JP" dirty="0"/>
              <a:t>Nifty</a:t>
            </a:r>
            <a:r>
              <a:rPr lang="ja-JP" altLang="en-US" dirty="0"/>
              <a:t> </a:t>
            </a:r>
            <a:r>
              <a:rPr lang="en-US" altLang="ja-JP" dirty="0"/>
              <a:t>Cloud</a:t>
            </a:r>
            <a:r>
              <a:rPr lang="ja-JP" altLang="en-US" dirty="0"/>
              <a:t> </a:t>
            </a:r>
            <a:r>
              <a:rPr lang="en-US" altLang="ja-JP" dirty="0"/>
              <a:t>Mobile</a:t>
            </a:r>
            <a:r>
              <a:rPr lang="ja-JP" altLang="en-US" dirty="0"/>
              <a:t> </a:t>
            </a:r>
            <a:r>
              <a:rPr lang="en-US" altLang="ja-JP" dirty="0"/>
              <a:t>backend</a:t>
            </a:r>
          </a:p>
          <a:p>
            <a:pPr marL="0" indent="0">
              <a:buNone/>
            </a:pPr>
            <a:r>
              <a:rPr lang="en-US" altLang="ja-JP" dirty="0"/>
              <a:t>          *Wi-fi is required</a:t>
            </a:r>
          </a:p>
          <a:p>
            <a:endParaRPr kumimoji="1" lang="en-US" altLang="ja-JP" dirty="0"/>
          </a:p>
        </p:txBody>
      </p:sp>
      <p:sp>
        <p:nvSpPr>
          <p:cNvPr id="4" name="タイトル 1">
            <a:extLst>
              <a:ext uri="{FF2B5EF4-FFF2-40B4-BE49-F238E27FC236}">
                <a16:creationId xmlns:a16="http://schemas.microsoft.com/office/drawing/2014/main" id="{7F2F3080-A5D3-4A22-9FF6-D1EF025CAD38}"/>
              </a:ext>
            </a:extLst>
          </p:cNvPr>
          <p:cNvSpPr>
            <a:spLocks noGrp="1"/>
          </p:cNvSpPr>
          <p:nvPr>
            <p:ph type="title"/>
          </p:nvPr>
        </p:nvSpPr>
        <p:spPr>
          <a:xfrm>
            <a:off x="3932866" y="142779"/>
            <a:ext cx="8875542" cy="1293028"/>
          </a:xfrm>
        </p:spPr>
        <p:txBody>
          <a:bodyPr/>
          <a:lstStyle/>
          <a:p>
            <a:pPr algn="ctr"/>
            <a:r>
              <a:rPr lang="en-US" altLang="ja-JP" b="1" dirty="0">
                <a:latin typeface="Times New Roman" charset="0"/>
                <a:ea typeface="Times New Roman" charset="0"/>
                <a:cs typeface="Times New Roman" charset="0"/>
              </a:rPr>
              <a:t>Future  work</a:t>
            </a:r>
            <a:endParaRPr kumimoji="1" lang="ja-JP" altLang="en-US" b="1" dirty="0">
              <a:latin typeface="Times New Roman" charset="0"/>
              <a:ea typeface="Times New Roman" charset="0"/>
              <a:cs typeface="Times New Roman" charset="0"/>
            </a:endParaRPr>
          </a:p>
        </p:txBody>
      </p:sp>
      <p:pic>
        <p:nvPicPr>
          <p:cNvPr id="5" name="図 4">
            <a:extLst>
              <a:ext uri="{FF2B5EF4-FFF2-40B4-BE49-F238E27FC236}">
                <a16:creationId xmlns:a16="http://schemas.microsoft.com/office/drawing/2014/main" id="{3FFABC2B-01DE-42CE-9999-9DF00BEE6E0E}"/>
              </a:ext>
            </a:extLst>
          </p:cNvPr>
          <p:cNvPicPr>
            <a:picLocks noChangeAspect="1"/>
          </p:cNvPicPr>
          <p:nvPr/>
        </p:nvPicPr>
        <p:blipFill>
          <a:blip r:embed="rId2"/>
          <a:stretch>
            <a:fillRect/>
          </a:stretch>
        </p:blipFill>
        <p:spPr>
          <a:xfrm>
            <a:off x="7199260" y="1327055"/>
            <a:ext cx="4449493" cy="2909415"/>
          </a:xfrm>
          <a:prstGeom prst="rect">
            <a:avLst/>
          </a:prstGeom>
        </p:spPr>
      </p:pic>
      <p:pic>
        <p:nvPicPr>
          <p:cNvPr id="9" name="図 8">
            <a:extLst>
              <a:ext uri="{FF2B5EF4-FFF2-40B4-BE49-F238E27FC236}">
                <a16:creationId xmlns:a16="http://schemas.microsoft.com/office/drawing/2014/main" id="{1ADAA048-3520-498A-8CFA-EBE22FDB15A3}"/>
              </a:ext>
            </a:extLst>
          </p:cNvPr>
          <p:cNvPicPr>
            <a:picLocks noChangeAspect="1"/>
          </p:cNvPicPr>
          <p:nvPr/>
        </p:nvPicPr>
        <p:blipFill>
          <a:blip r:embed="rId3"/>
          <a:stretch>
            <a:fillRect/>
          </a:stretch>
        </p:blipFill>
        <p:spPr>
          <a:xfrm rot="13522380">
            <a:off x="5847247" y="3320972"/>
            <a:ext cx="1047750" cy="1293029"/>
          </a:xfrm>
          <a:prstGeom prst="rect">
            <a:avLst/>
          </a:prstGeom>
        </p:spPr>
      </p:pic>
      <p:pic>
        <p:nvPicPr>
          <p:cNvPr id="11" name="図 10">
            <a:extLst>
              <a:ext uri="{FF2B5EF4-FFF2-40B4-BE49-F238E27FC236}">
                <a16:creationId xmlns:a16="http://schemas.microsoft.com/office/drawing/2014/main" id="{3CA64A89-C591-41F8-B543-B9F54D156AF3}"/>
              </a:ext>
            </a:extLst>
          </p:cNvPr>
          <p:cNvPicPr>
            <a:picLocks noChangeAspect="1"/>
          </p:cNvPicPr>
          <p:nvPr/>
        </p:nvPicPr>
        <p:blipFill>
          <a:blip r:embed="rId4"/>
          <a:stretch>
            <a:fillRect/>
          </a:stretch>
        </p:blipFill>
        <p:spPr>
          <a:xfrm>
            <a:off x="441103" y="1416356"/>
            <a:ext cx="5641674" cy="3173441"/>
          </a:xfrm>
          <a:prstGeom prst="rect">
            <a:avLst/>
          </a:prstGeom>
        </p:spPr>
      </p:pic>
      <p:pic>
        <p:nvPicPr>
          <p:cNvPr id="12" name="図 11">
            <a:extLst>
              <a:ext uri="{FF2B5EF4-FFF2-40B4-BE49-F238E27FC236}">
                <a16:creationId xmlns:a16="http://schemas.microsoft.com/office/drawing/2014/main" id="{F3D5D45C-C2D2-4CB6-A8FD-685890AE7D07}"/>
              </a:ext>
            </a:extLst>
          </p:cNvPr>
          <p:cNvPicPr>
            <a:picLocks noChangeAspect="1"/>
          </p:cNvPicPr>
          <p:nvPr/>
        </p:nvPicPr>
        <p:blipFill>
          <a:blip r:embed="rId3"/>
          <a:stretch>
            <a:fillRect/>
          </a:stretch>
        </p:blipFill>
        <p:spPr>
          <a:xfrm rot="6011548">
            <a:off x="5645991" y="1492318"/>
            <a:ext cx="1058354" cy="1306113"/>
          </a:xfrm>
          <a:prstGeom prst="rect">
            <a:avLst/>
          </a:prstGeom>
        </p:spPr>
      </p:pic>
      <p:sp>
        <p:nvSpPr>
          <p:cNvPr id="13" name="楕円 12">
            <a:extLst>
              <a:ext uri="{FF2B5EF4-FFF2-40B4-BE49-F238E27FC236}">
                <a16:creationId xmlns:a16="http://schemas.microsoft.com/office/drawing/2014/main" id="{FEC18BF1-83F7-4C5A-91DA-54F521C507E5}"/>
              </a:ext>
            </a:extLst>
          </p:cNvPr>
          <p:cNvSpPr/>
          <p:nvPr/>
        </p:nvSpPr>
        <p:spPr>
          <a:xfrm>
            <a:off x="247453" y="4755380"/>
            <a:ext cx="3958267" cy="2002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a:t>
            </a:r>
            <a:r>
              <a:rPr kumimoji="1" lang="en-US" altLang="ja-JP" dirty="0"/>
              <a:t>Preliminary learning is possible in waiting time</a:t>
            </a:r>
          </a:p>
          <a:p>
            <a:pPr algn="ctr"/>
            <a:r>
              <a:rPr kumimoji="1" lang="ja-JP" altLang="en-US" dirty="0"/>
              <a:t>・</a:t>
            </a:r>
            <a:r>
              <a:rPr kumimoji="1" lang="en-US" altLang="ja-JP" dirty="0"/>
              <a:t>Send learning results to the application</a:t>
            </a:r>
            <a:endParaRPr kumimoji="1" lang="ja-JP" altLang="en-US" dirty="0"/>
          </a:p>
        </p:txBody>
      </p:sp>
      <p:pic>
        <p:nvPicPr>
          <p:cNvPr id="15" name="図 14">
            <a:extLst>
              <a:ext uri="{FF2B5EF4-FFF2-40B4-BE49-F238E27FC236}">
                <a16:creationId xmlns:a16="http://schemas.microsoft.com/office/drawing/2014/main" id="{C9A6D60E-75AA-4300-8D77-E8858977166B}"/>
              </a:ext>
            </a:extLst>
          </p:cNvPr>
          <p:cNvPicPr>
            <a:picLocks noChangeAspect="1"/>
          </p:cNvPicPr>
          <p:nvPr/>
        </p:nvPicPr>
        <p:blipFill>
          <a:blip r:embed="rId5"/>
          <a:stretch>
            <a:fillRect/>
          </a:stretch>
        </p:blipFill>
        <p:spPr>
          <a:xfrm rot="5400000">
            <a:off x="4982662" y="3832080"/>
            <a:ext cx="2232832" cy="3786714"/>
          </a:xfrm>
          <a:prstGeom prst="rect">
            <a:avLst/>
          </a:prstGeom>
        </p:spPr>
      </p:pic>
      <p:pic>
        <p:nvPicPr>
          <p:cNvPr id="6" name="図 5">
            <a:extLst>
              <a:ext uri="{FF2B5EF4-FFF2-40B4-BE49-F238E27FC236}">
                <a16:creationId xmlns:a16="http://schemas.microsoft.com/office/drawing/2014/main" id="{C45BA25D-293B-4C10-8001-BA5863B771FA}"/>
              </a:ext>
            </a:extLst>
          </p:cNvPr>
          <p:cNvPicPr>
            <a:picLocks noChangeAspect="1"/>
          </p:cNvPicPr>
          <p:nvPr/>
        </p:nvPicPr>
        <p:blipFill>
          <a:blip r:embed="rId6"/>
          <a:stretch>
            <a:fillRect/>
          </a:stretch>
        </p:blipFill>
        <p:spPr>
          <a:xfrm>
            <a:off x="4794880" y="4813719"/>
            <a:ext cx="2602239" cy="1829379"/>
          </a:xfrm>
          <a:prstGeom prst="rect">
            <a:avLst/>
          </a:prstGeom>
        </p:spPr>
      </p:pic>
    </p:spTree>
    <p:extLst>
      <p:ext uri="{BB962C8B-B14F-4D97-AF65-F5344CB8AC3E}">
        <p14:creationId xmlns:p14="http://schemas.microsoft.com/office/powerpoint/2010/main" val="32961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ACAA4-6484-417F-8A0F-93E9D990DC0F}"/>
              </a:ext>
            </a:extLst>
          </p:cNvPr>
          <p:cNvSpPr>
            <a:spLocks noGrp="1"/>
          </p:cNvSpPr>
          <p:nvPr>
            <p:ph type="title"/>
          </p:nvPr>
        </p:nvSpPr>
        <p:spPr>
          <a:xfrm>
            <a:off x="3287486" y="4637707"/>
            <a:ext cx="8610600" cy="1293028"/>
          </a:xfrm>
        </p:spPr>
        <p:txBody>
          <a:bodyPr/>
          <a:lstStyle/>
          <a:p>
            <a:r>
              <a:rPr kumimoji="1" lang="en-US" altLang="ja-JP" dirty="0"/>
              <a:t>Thank you for Listening!!</a:t>
            </a:r>
            <a:endParaRPr kumimoji="1" lang="ja-JP" altLang="en-US" dirty="0"/>
          </a:p>
        </p:txBody>
      </p:sp>
    </p:spTree>
    <p:extLst>
      <p:ext uri="{BB962C8B-B14F-4D97-AF65-F5344CB8AC3E}">
        <p14:creationId xmlns:p14="http://schemas.microsoft.com/office/powerpoint/2010/main" val="397063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b="1" dirty="0">
                <a:latin typeface="Times New Roman" charset="0"/>
                <a:ea typeface="Times New Roman" charset="0"/>
                <a:cs typeface="Times New Roman" charset="0"/>
              </a:rPr>
              <a:t>What is CPR?</a:t>
            </a:r>
            <a:endParaRPr kumimoji="1" lang="ja-JP" altLang="en-US" b="1" dirty="0">
              <a:latin typeface="Times New Roman" charset="0"/>
              <a:ea typeface="Times New Roman" charset="0"/>
              <a:cs typeface="Times New Roman" charset="0"/>
            </a:endParaRPr>
          </a:p>
        </p:txBody>
      </p:sp>
      <p:sp>
        <p:nvSpPr>
          <p:cNvPr id="3" name="コンテンツ プレースホルダー 2"/>
          <p:cNvSpPr>
            <a:spLocks noGrp="1"/>
          </p:cNvSpPr>
          <p:nvPr>
            <p:ph idx="1"/>
          </p:nvPr>
        </p:nvSpPr>
        <p:spPr/>
        <p:txBody>
          <a:bodyPr>
            <a:normAutofit/>
          </a:bodyPr>
          <a:lstStyle/>
          <a:p>
            <a:r>
              <a:rPr kumimoji="1" lang="en-US" altLang="ja-JP" sz="3200" dirty="0">
                <a:latin typeface="Times New Roman" charset="0"/>
                <a:ea typeface="Times New Roman" charset="0"/>
                <a:cs typeface="Times New Roman" charset="0"/>
              </a:rPr>
              <a:t>CPR is Cardiopulmonary resuscitation</a:t>
            </a:r>
          </a:p>
          <a:p>
            <a:endParaRPr kumimoji="1" lang="en-US" altLang="ja-JP" sz="900" dirty="0">
              <a:latin typeface="Times New Roman" charset="0"/>
              <a:ea typeface="Times New Roman" charset="0"/>
              <a:cs typeface="Times New Roman" charset="0"/>
            </a:endParaRPr>
          </a:p>
          <a:p>
            <a:r>
              <a:rPr lang="en-US" altLang="ja-JP" sz="3200" dirty="0">
                <a:latin typeface="Times New Roman" charset="0"/>
                <a:ea typeface="Times New Roman" charset="0"/>
                <a:cs typeface="Times New Roman" charset="0"/>
              </a:rPr>
              <a:t>CPR contributes to rescue person in </a:t>
            </a:r>
          </a:p>
          <a:p>
            <a:pPr marL="0" indent="0">
              <a:buNone/>
            </a:pPr>
            <a:r>
              <a:rPr lang="en-US" altLang="ja-JP" sz="3200" dirty="0">
                <a:latin typeface="Times New Roman" charset="0"/>
                <a:ea typeface="Times New Roman" charset="0"/>
                <a:cs typeface="Times New Roman" charset="0"/>
              </a:rPr>
              <a:t>  cardiac arrest </a:t>
            </a:r>
          </a:p>
          <a:p>
            <a:pPr marL="0" indent="0">
              <a:buNone/>
            </a:pPr>
            <a:endParaRPr lang="en-US" altLang="ja-JP" sz="1000" dirty="0">
              <a:latin typeface="Times New Roman" charset="0"/>
              <a:ea typeface="Times New Roman" charset="0"/>
              <a:cs typeface="Times New Roman" charset="0"/>
            </a:endParaRPr>
          </a:p>
          <a:p>
            <a:r>
              <a:rPr lang="en-US" altLang="ja-JP" sz="3200" dirty="0">
                <a:latin typeface="Times New Roman" charset="0"/>
                <a:ea typeface="Times New Roman" charset="0"/>
                <a:cs typeface="Times New Roman" charset="0"/>
              </a:rPr>
              <a:t>The criterion of CPR comes from </a:t>
            </a:r>
          </a:p>
          <a:p>
            <a:pPr marL="0" indent="0">
              <a:buNone/>
            </a:pPr>
            <a:r>
              <a:rPr lang="en-US" altLang="ja-JP" sz="3200" dirty="0">
                <a:latin typeface="Times New Roman" charset="0"/>
                <a:ea typeface="Times New Roman" charset="0"/>
                <a:cs typeface="Times New Roman" charset="0"/>
              </a:rPr>
              <a:t>  the Drinker curve</a:t>
            </a:r>
          </a:p>
          <a:p>
            <a:endParaRPr kumimoji="1" lang="en-US" altLang="ja-JP" sz="3200" dirty="0">
              <a:latin typeface="Times New Roman" charset="0"/>
              <a:ea typeface="Times New Roman" charset="0"/>
              <a:cs typeface="Times New Roman" charset="0"/>
            </a:endParaRPr>
          </a:p>
          <a:p>
            <a:endParaRPr kumimoji="1" lang="ja-JP" altLang="en-US" sz="3200" dirty="0">
              <a:latin typeface="Times New Roman" charset="0"/>
              <a:ea typeface="Times New Roman" charset="0"/>
              <a:cs typeface="Times New Roman"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843" y="2194560"/>
            <a:ext cx="4275200" cy="348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39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b="1" dirty="0">
                <a:latin typeface="Times New Roman" charset="0"/>
                <a:ea typeface="Times New Roman" charset="0"/>
                <a:cs typeface="Times New Roman" charset="0"/>
              </a:rPr>
              <a:t>The necessity of CPR  </a:t>
            </a:r>
            <a:endParaRPr kumimoji="1" lang="ja-JP" altLang="en-US" b="1" dirty="0">
              <a:latin typeface="Times New Roman" charset="0"/>
              <a:ea typeface="Times New Roman" charset="0"/>
              <a:cs typeface="Times New Roman" charset="0"/>
            </a:endParaRPr>
          </a:p>
        </p:txBody>
      </p:sp>
      <p:graphicFrame>
        <p:nvGraphicFramePr>
          <p:cNvPr id="5" name="グラフ 4"/>
          <p:cNvGraphicFramePr>
            <a:graphicFrameLocks/>
          </p:cNvGraphicFramePr>
          <p:nvPr>
            <p:extLst>
              <p:ext uri="{D42A27DB-BD31-4B8C-83A1-F6EECF244321}">
                <p14:modId xmlns:p14="http://schemas.microsoft.com/office/powerpoint/2010/main" val="886334772"/>
              </p:ext>
            </p:extLst>
          </p:nvPr>
        </p:nvGraphicFramePr>
        <p:xfrm>
          <a:off x="614856" y="1860333"/>
          <a:ext cx="10610192" cy="4619296"/>
        </p:xfrm>
        <a:graphic>
          <a:graphicData uri="http://schemas.openxmlformats.org/drawingml/2006/chart">
            <c:chart xmlns:c="http://schemas.openxmlformats.org/drawingml/2006/chart" xmlns:r="http://schemas.openxmlformats.org/officeDocument/2006/relationships" r:id="rId3"/>
          </a:graphicData>
        </a:graphic>
      </p:graphicFrame>
      <p:sp>
        <p:nvSpPr>
          <p:cNvPr id="14" name="円/楕円 13"/>
          <p:cNvSpPr/>
          <p:nvPr/>
        </p:nvSpPr>
        <p:spPr>
          <a:xfrm>
            <a:off x="1703831" y="5139415"/>
            <a:ext cx="1349274" cy="770939"/>
          </a:xfrm>
          <a:prstGeom prst="ellipse">
            <a:avLst/>
          </a:prstGeom>
          <a:solidFill>
            <a:srgbClr val="00B050"/>
          </a:solidFill>
          <a:ln>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3200" dirty="0">
                <a:latin typeface="Times New Roman" charset="0"/>
                <a:ea typeface="Times New Roman" charset="0"/>
                <a:cs typeface="Times New Roman" charset="0"/>
              </a:rPr>
              <a:t>0%</a:t>
            </a:r>
            <a:endParaRPr kumimoji="1" lang="ja-JP" altLang="en-US" sz="3200" dirty="0">
              <a:latin typeface="Times New Roman" charset="0"/>
              <a:ea typeface="Times New Roman" charset="0"/>
              <a:cs typeface="Times New Roman" charset="0"/>
            </a:endParaRPr>
          </a:p>
        </p:txBody>
      </p:sp>
      <p:sp>
        <p:nvSpPr>
          <p:cNvPr id="17" name="円/楕円 16"/>
          <p:cNvSpPr/>
          <p:nvPr/>
        </p:nvSpPr>
        <p:spPr>
          <a:xfrm>
            <a:off x="4272799" y="5145225"/>
            <a:ext cx="1349274" cy="770939"/>
          </a:xfrm>
          <a:prstGeom prst="ellipse">
            <a:avLst/>
          </a:prstGeom>
          <a:solidFill>
            <a:srgbClr val="00B050"/>
          </a:solidFill>
          <a:ln>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3200" dirty="0">
                <a:latin typeface="Times New Roman" charset="0"/>
                <a:ea typeface="Times New Roman" charset="0"/>
                <a:cs typeface="Times New Roman" charset="0"/>
              </a:rPr>
              <a:t>6</a:t>
            </a:r>
            <a:r>
              <a:rPr kumimoji="1" lang="en-US" altLang="ja-JP" sz="3200">
                <a:latin typeface="Times New Roman" charset="0"/>
                <a:ea typeface="Times New Roman" charset="0"/>
                <a:cs typeface="Times New Roman" charset="0"/>
              </a:rPr>
              <a:t>%</a:t>
            </a:r>
            <a:endParaRPr kumimoji="1" lang="ja-JP" altLang="en-US" sz="3200" dirty="0">
              <a:latin typeface="Times New Roman" charset="0"/>
              <a:ea typeface="Times New Roman" charset="0"/>
              <a:cs typeface="Times New Roman" charset="0"/>
            </a:endParaRPr>
          </a:p>
        </p:txBody>
      </p:sp>
      <p:sp>
        <p:nvSpPr>
          <p:cNvPr id="18" name="円/楕円 17"/>
          <p:cNvSpPr/>
          <p:nvPr/>
        </p:nvSpPr>
        <p:spPr>
          <a:xfrm>
            <a:off x="6801833" y="5145225"/>
            <a:ext cx="1349274" cy="770939"/>
          </a:xfrm>
          <a:prstGeom prst="ellipse">
            <a:avLst/>
          </a:prstGeom>
          <a:solidFill>
            <a:srgbClr val="00B050"/>
          </a:solidFill>
          <a:ln>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3200" dirty="0">
                <a:latin typeface="Times New Roman" charset="0"/>
                <a:ea typeface="Times New Roman" charset="0"/>
                <a:cs typeface="Times New Roman" charset="0"/>
              </a:rPr>
              <a:t>9%</a:t>
            </a:r>
            <a:endParaRPr kumimoji="1" lang="ja-JP" altLang="en-US" sz="3200" dirty="0">
              <a:latin typeface="Times New Roman" charset="0"/>
              <a:ea typeface="Times New Roman" charset="0"/>
              <a:cs typeface="Times New Roman" charset="0"/>
            </a:endParaRPr>
          </a:p>
        </p:txBody>
      </p:sp>
      <p:sp>
        <p:nvSpPr>
          <p:cNvPr id="19" name="円/楕円 18"/>
          <p:cNvSpPr/>
          <p:nvPr/>
        </p:nvSpPr>
        <p:spPr>
          <a:xfrm>
            <a:off x="9330867" y="5145225"/>
            <a:ext cx="1349274" cy="770939"/>
          </a:xfrm>
          <a:prstGeom prst="ellipse">
            <a:avLst/>
          </a:prstGeom>
          <a:solidFill>
            <a:srgbClr val="00B050"/>
          </a:solidFill>
          <a:ln>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3200">
                <a:latin typeface="Times New Roman" charset="0"/>
                <a:ea typeface="Times New Roman" charset="0"/>
                <a:cs typeface="Times New Roman" charset="0"/>
              </a:rPr>
              <a:t>15%</a:t>
            </a:r>
            <a:endParaRPr kumimoji="1" lang="ja-JP" altLang="en-US" sz="3200" dirty="0">
              <a:latin typeface="Times New Roman" charset="0"/>
              <a:ea typeface="Times New Roman" charset="0"/>
              <a:cs typeface="Times New Roman" charset="0"/>
            </a:endParaRPr>
          </a:p>
        </p:txBody>
      </p:sp>
      <p:sp>
        <p:nvSpPr>
          <p:cNvPr id="3" name="テキスト ボックス 2">
            <a:extLst>
              <a:ext uri="{FF2B5EF4-FFF2-40B4-BE49-F238E27FC236}">
                <a16:creationId xmlns:a16="http://schemas.microsoft.com/office/drawing/2014/main" id="{99719E83-FE51-45FD-A7D7-084EF7209D5E}"/>
              </a:ext>
            </a:extLst>
          </p:cNvPr>
          <p:cNvSpPr txBox="1"/>
          <p:nvPr/>
        </p:nvSpPr>
        <p:spPr>
          <a:xfrm>
            <a:off x="182877" y="1965436"/>
            <a:ext cx="826113" cy="461665"/>
          </a:xfrm>
          <a:prstGeom prst="rect">
            <a:avLst/>
          </a:prstGeom>
          <a:noFill/>
        </p:spPr>
        <p:txBody>
          <a:bodyPr wrap="square" rtlCol="0">
            <a:spAutoFit/>
          </a:bodyPr>
          <a:lstStyle/>
          <a:p>
            <a:r>
              <a:rPr kumimoji="1" lang="ja-JP" altLang="en-US" sz="2400" dirty="0"/>
              <a:t>（％）</a:t>
            </a:r>
            <a:endParaRPr kumimoji="1" lang="en-US" altLang="ja-JP" sz="2400" dirty="0"/>
          </a:p>
        </p:txBody>
      </p:sp>
      <p:sp>
        <p:nvSpPr>
          <p:cNvPr id="4" name="テキスト ボックス 3">
            <a:extLst>
              <a:ext uri="{FF2B5EF4-FFF2-40B4-BE49-F238E27FC236}">
                <a16:creationId xmlns:a16="http://schemas.microsoft.com/office/drawing/2014/main" id="{D775BE84-6D54-45A7-B563-906DA2DBC13D}"/>
              </a:ext>
            </a:extLst>
          </p:cNvPr>
          <p:cNvSpPr txBox="1"/>
          <p:nvPr/>
        </p:nvSpPr>
        <p:spPr>
          <a:xfrm>
            <a:off x="10680141" y="6358597"/>
            <a:ext cx="1159763" cy="461665"/>
          </a:xfrm>
          <a:prstGeom prst="rect">
            <a:avLst/>
          </a:prstGeom>
          <a:noFill/>
        </p:spPr>
        <p:txBody>
          <a:bodyPr wrap="square" rtlCol="0">
            <a:spAutoFit/>
          </a:bodyPr>
          <a:lstStyle/>
          <a:p>
            <a:r>
              <a:rPr kumimoji="1" lang="ja-JP" altLang="en-US" sz="2400" dirty="0"/>
              <a:t>（</a:t>
            </a:r>
            <a:r>
              <a:rPr kumimoji="1" lang="en-US" altLang="ja-JP" sz="2400" dirty="0"/>
              <a:t>min</a:t>
            </a:r>
            <a:r>
              <a:rPr kumimoji="1" lang="ja-JP" altLang="en-US" sz="2400" dirty="0"/>
              <a:t>）</a:t>
            </a:r>
          </a:p>
        </p:txBody>
      </p:sp>
      <p:sp>
        <p:nvSpPr>
          <p:cNvPr id="6" name="テキスト ボックス 5">
            <a:extLst>
              <a:ext uri="{FF2B5EF4-FFF2-40B4-BE49-F238E27FC236}">
                <a16:creationId xmlns:a16="http://schemas.microsoft.com/office/drawing/2014/main" id="{63FB349B-CF4A-46F5-8EB3-D429A4AF6D8A}"/>
              </a:ext>
            </a:extLst>
          </p:cNvPr>
          <p:cNvSpPr txBox="1"/>
          <p:nvPr/>
        </p:nvSpPr>
        <p:spPr>
          <a:xfrm>
            <a:off x="0" y="1515990"/>
            <a:ext cx="1515291" cy="369332"/>
          </a:xfrm>
          <a:prstGeom prst="rect">
            <a:avLst/>
          </a:prstGeom>
          <a:noFill/>
        </p:spPr>
        <p:txBody>
          <a:bodyPr wrap="square" rtlCol="0">
            <a:spAutoFit/>
          </a:bodyPr>
          <a:lstStyle/>
          <a:p>
            <a:r>
              <a:rPr kumimoji="1" lang="en-US" altLang="ja-JP" dirty="0"/>
              <a:t>Mortality</a:t>
            </a:r>
            <a:endParaRPr kumimoji="1" lang="ja-JP" altLang="en-US" dirty="0"/>
          </a:p>
        </p:txBody>
      </p:sp>
      <p:sp>
        <p:nvSpPr>
          <p:cNvPr id="7" name="テキスト ボックス 6">
            <a:extLst>
              <a:ext uri="{FF2B5EF4-FFF2-40B4-BE49-F238E27FC236}">
                <a16:creationId xmlns:a16="http://schemas.microsoft.com/office/drawing/2014/main" id="{3EBCAC71-96C2-4533-820B-8C818FA1567D}"/>
              </a:ext>
            </a:extLst>
          </p:cNvPr>
          <p:cNvSpPr txBox="1"/>
          <p:nvPr/>
        </p:nvSpPr>
        <p:spPr>
          <a:xfrm>
            <a:off x="11104650" y="5984910"/>
            <a:ext cx="1026942" cy="369332"/>
          </a:xfrm>
          <a:prstGeom prst="rect">
            <a:avLst/>
          </a:prstGeom>
          <a:noFill/>
        </p:spPr>
        <p:txBody>
          <a:bodyPr wrap="square" rtlCol="0">
            <a:spAutoFit/>
          </a:bodyPr>
          <a:lstStyle/>
          <a:p>
            <a:r>
              <a:rPr kumimoji="1" lang="en-US" altLang="ja-JP" dirty="0"/>
              <a:t>Time</a:t>
            </a:r>
            <a:endParaRPr kumimoji="1" lang="ja-JP" altLang="en-US" dirty="0"/>
          </a:p>
        </p:txBody>
      </p:sp>
    </p:spTree>
    <p:custDataLst>
      <p:tags r:id="rId1"/>
    </p:custDataLst>
    <p:extLst>
      <p:ext uri="{BB962C8B-B14F-4D97-AF65-F5344CB8AC3E}">
        <p14:creationId xmlns:p14="http://schemas.microsoft.com/office/powerpoint/2010/main" val="1549111993"/>
      </p:ext>
    </p:extLst>
  </p:cSld>
  <p:clrMapOvr>
    <a:masterClrMapping/>
  </p:clrMapOvr>
  <mc:AlternateContent xmlns:mc="http://schemas.openxmlformats.org/markup-compatibility/2006" xmlns:p14="http://schemas.microsoft.com/office/powerpoint/2010/main">
    <mc:Choice Requires="p14">
      <p:transition spd="slow" p14:dur="2000" advTm="33785"/>
    </mc:Choice>
    <mc:Fallback xmlns="">
      <p:transition spd="slow" advTm="337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50" fill="hold"/>
                                        <p:tgtEl>
                                          <p:spTgt spid="17"/>
                                        </p:tgtEl>
                                        <p:attrNameLst>
                                          <p:attrName>ppt_w</p:attrName>
                                        </p:attrNameLst>
                                      </p:cBhvr>
                                      <p:tavLst>
                                        <p:tav tm="0">
                                          <p:val>
                                            <p:fltVal val="0"/>
                                          </p:val>
                                        </p:tav>
                                        <p:tav tm="100000">
                                          <p:val>
                                            <p:strVal val="#ppt_w"/>
                                          </p:val>
                                        </p:tav>
                                      </p:tavLst>
                                    </p:anim>
                                    <p:anim calcmode="lin" valueType="num">
                                      <p:cBhvr>
                                        <p:cTn id="14" dur="25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250" fill="hold"/>
                                        <p:tgtEl>
                                          <p:spTgt spid="19"/>
                                        </p:tgtEl>
                                        <p:attrNameLst>
                                          <p:attrName>ppt_w</p:attrName>
                                        </p:attrNameLst>
                                      </p:cBhvr>
                                      <p:tavLst>
                                        <p:tav tm="0">
                                          <p:val>
                                            <p:fltVal val="0"/>
                                          </p:val>
                                        </p:tav>
                                        <p:tav tm="100000">
                                          <p:val>
                                            <p:strVal val="#ppt_w"/>
                                          </p:val>
                                        </p:tav>
                                      </p:tavLst>
                                    </p:anim>
                                    <p:anim calcmode="lin" valueType="num">
                                      <p:cBhvr>
                                        <p:cTn id="26" dur="25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a:latin typeface="Times New Roman" charset="0"/>
                <a:ea typeface="Times New Roman" charset="0"/>
                <a:cs typeface="Times New Roman" charset="0"/>
              </a:rPr>
              <a:t> </a:t>
            </a:r>
            <a:r>
              <a:rPr lang="en-US" altLang="ja-JP" b="1" dirty="0">
                <a:latin typeface="Times New Roman" charset="0"/>
                <a:ea typeface="Times New Roman" charset="0"/>
                <a:cs typeface="Times New Roman" charset="0"/>
              </a:rPr>
              <a:t>The Regulation of CPR</a:t>
            </a:r>
            <a:endParaRPr kumimoji="1" lang="ja-JP" altLang="en-US" b="1" dirty="0">
              <a:latin typeface="Times New Roman" charset="0"/>
              <a:ea typeface="Times New Roman" charset="0"/>
              <a:cs typeface="Times New Roman" charset="0"/>
            </a:endParaRPr>
          </a:p>
        </p:txBody>
      </p:sp>
      <p:sp>
        <p:nvSpPr>
          <p:cNvPr id="3" name="コンテンツ プレースホルダー 2"/>
          <p:cNvSpPr>
            <a:spLocks noGrp="1"/>
          </p:cNvSpPr>
          <p:nvPr>
            <p:ph idx="1"/>
          </p:nvPr>
        </p:nvSpPr>
        <p:spPr/>
        <p:txBody>
          <a:bodyPr>
            <a:normAutofit/>
          </a:bodyPr>
          <a:lstStyle/>
          <a:p>
            <a:r>
              <a:rPr lang="en-US" altLang="ja-JP" sz="3200" dirty="0">
                <a:latin typeface="Times New Roman" charset="0"/>
                <a:ea typeface="Times New Roman" charset="0"/>
              </a:rPr>
              <a:t>Compression depth is at least 5 cm but no more than 6 cm</a:t>
            </a:r>
          </a:p>
          <a:p>
            <a:endParaRPr lang="en-US" altLang="ja-JP" sz="1100" dirty="0">
              <a:latin typeface="Times New Roman" charset="0"/>
              <a:ea typeface="Times New Roman" charset="0"/>
            </a:endParaRPr>
          </a:p>
          <a:p>
            <a:r>
              <a:rPr lang="en-US" altLang="ja-JP" sz="3200" dirty="0">
                <a:latin typeface="Times New Roman" charset="0"/>
                <a:ea typeface="Times New Roman" charset="0"/>
              </a:rPr>
              <a:t>Perform at 100–120 repetitions per minute</a:t>
            </a:r>
          </a:p>
          <a:p>
            <a:endParaRPr lang="en-US" altLang="ja-JP" sz="1100" dirty="0">
              <a:latin typeface="Times New Roman" charset="0"/>
              <a:ea typeface="Times New Roman" charset="0"/>
            </a:endParaRPr>
          </a:p>
          <a:p>
            <a:r>
              <a:rPr lang="en-US" altLang="ja-JP" sz="3200" dirty="0">
                <a:latin typeface="Times New Roman" charset="0"/>
                <a:ea typeface="Times New Roman" charset="0"/>
              </a:rPr>
              <a:t>Unceasingly perform with minimal interruption time (≤10 s)</a:t>
            </a:r>
          </a:p>
          <a:p>
            <a:endParaRPr lang="en-US" altLang="ja-JP" sz="1000" dirty="0">
              <a:latin typeface="Times New Roman" charset="0"/>
              <a:ea typeface="Times New Roman" charset="0"/>
            </a:endParaRPr>
          </a:p>
          <a:p>
            <a:r>
              <a:rPr lang="en-US" altLang="ja-JP" sz="3200" dirty="0">
                <a:latin typeface="Times New Roman" charset="0"/>
                <a:ea typeface="Times New Roman" charset="0"/>
              </a:rPr>
              <a:t>Be perpendicular from the elbow joint to the base of the palm</a:t>
            </a:r>
          </a:p>
          <a:p>
            <a:endParaRPr lang="en-US" altLang="ja-JP" sz="1000" dirty="0">
              <a:latin typeface="Times New Roman" charset="0"/>
              <a:ea typeface="Times New Roman" charset="0"/>
            </a:endParaRPr>
          </a:p>
          <a:p>
            <a:r>
              <a:rPr lang="en-US" altLang="ja-JP" sz="3200" dirty="0">
                <a:latin typeface="Times New Roman" panose="02020603050405020304" pitchFamily="18" charset="0"/>
                <a:ea typeface="ＭＳ 明朝" panose="02020609040205080304" pitchFamily="17" charset="-128"/>
              </a:rPr>
              <a:t>CPR is individualized by target</a:t>
            </a:r>
            <a:r>
              <a:rPr lang="ja-JP" altLang="en-US" sz="3200" dirty="0">
                <a:latin typeface="Times New Roman" panose="02020603050405020304" pitchFamily="18" charset="0"/>
                <a:ea typeface="ＭＳ 明朝" panose="02020609040205080304" pitchFamily="17" charset="-128"/>
              </a:rPr>
              <a:t> </a:t>
            </a:r>
            <a:r>
              <a:rPr lang="en-US" altLang="ja-JP" sz="3200" dirty="0">
                <a:latin typeface="Times New Roman" panose="02020603050405020304" pitchFamily="18" charset="0"/>
                <a:ea typeface="ＭＳ 明朝" panose="02020609040205080304" pitchFamily="17" charset="-128"/>
              </a:rPr>
              <a:t>(e.g. CPR for infants)</a:t>
            </a:r>
            <a:endParaRPr lang="en-US" altLang="ja-JP" sz="3200" dirty="0"/>
          </a:p>
          <a:p>
            <a:endParaRPr lang="ja-JP" altLang="en-US" dirty="0"/>
          </a:p>
        </p:txBody>
      </p:sp>
    </p:spTree>
    <p:extLst>
      <p:ext uri="{BB962C8B-B14F-4D97-AF65-F5344CB8AC3E}">
        <p14:creationId xmlns:p14="http://schemas.microsoft.com/office/powerpoint/2010/main" val="175726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29305" y="764373"/>
            <a:ext cx="8610600" cy="1293028"/>
          </a:xfrm>
        </p:spPr>
        <p:txBody>
          <a:bodyPr/>
          <a:lstStyle/>
          <a:p>
            <a:pPr algn="ctr"/>
            <a:r>
              <a:rPr lang="en-US" altLang="ja-JP" b="1" dirty="0">
                <a:latin typeface="Times New Roman" pitchFamily="18" charset="0"/>
                <a:cs typeface="Times New Roman" pitchFamily="18" charset="0"/>
              </a:rPr>
              <a:t>CPR</a:t>
            </a:r>
            <a:r>
              <a:rPr lang="ja-JP" altLang="en-US" b="1" dirty="0">
                <a:latin typeface="Times New Roman" pitchFamily="18" charset="0"/>
                <a:cs typeface="Times New Roman" pitchFamily="18" charset="0"/>
              </a:rPr>
              <a:t>　</a:t>
            </a:r>
            <a:r>
              <a:rPr lang="en-US" altLang="ja-JP" b="1" dirty="0">
                <a:latin typeface="Times New Roman" pitchFamily="18" charset="0"/>
                <a:cs typeface="Times New Roman" pitchFamily="18" charset="0"/>
              </a:rPr>
              <a:t>For</a:t>
            </a:r>
            <a:r>
              <a:rPr kumimoji="1" lang="en-US" altLang="ja-JP" b="1" dirty="0">
                <a:latin typeface="Times New Roman" pitchFamily="18" charset="0"/>
                <a:cs typeface="Times New Roman" pitchFamily="18" charset="0"/>
              </a:rPr>
              <a:t> Infants</a:t>
            </a:r>
            <a:endParaRPr kumimoji="1" lang="ja-JP" altLang="en-US" b="1" dirty="0">
              <a:latin typeface="Times New Roman" pitchFamily="18" charset="0"/>
              <a:cs typeface="Times New Roman" pitchFamily="18" charset="0"/>
            </a:endParaRPr>
          </a:p>
        </p:txBody>
      </p:sp>
      <p:sp>
        <p:nvSpPr>
          <p:cNvPr id="3" name="コンテンツ プレースホルダー 2"/>
          <p:cNvSpPr>
            <a:spLocks noGrp="1"/>
          </p:cNvSpPr>
          <p:nvPr>
            <p:ph idx="1"/>
          </p:nvPr>
        </p:nvSpPr>
        <p:spPr/>
        <p:txBody>
          <a:bodyPr/>
          <a:lstStyle/>
          <a:p>
            <a:r>
              <a:rPr lang="en-US" altLang="ja-JP" sz="2400" dirty="0">
                <a:latin typeface="Times New Roman"/>
                <a:ea typeface="ＭＳ 明朝"/>
              </a:rPr>
              <a:t> </a:t>
            </a:r>
            <a:r>
              <a:rPr lang="en-US" altLang="ja-JP" sz="2800" dirty="0">
                <a:latin typeface="Times New Roman"/>
                <a:ea typeface="ＭＳ 明朝"/>
              </a:rPr>
              <a:t>The criteria of CPR of infants are quite </a:t>
            </a:r>
          </a:p>
          <a:p>
            <a:pPr marL="0" indent="0">
              <a:buNone/>
            </a:pPr>
            <a:r>
              <a:rPr lang="en-US" altLang="ja-JP" sz="2800" dirty="0">
                <a:latin typeface="Times New Roman"/>
                <a:ea typeface="ＭＳ 明朝"/>
              </a:rPr>
              <a:t>   different from that of adults.</a:t>
            </a:r>
          </a:p>
          <a:p>
            <a:pPr marL="0" indent="0">
              <a:buNone/>
            </a:pPr>
            <a:endParaRPr lang="en-US" altLang="ja-JP" sz="1000" dirty="0">
              <a:latin typeface="Times New Roman"/>
              <a:ea typeface="ＭＳ 明朝"/>
            </a:endParaRPr>
          </a:p>
          <a:p>
            <a:pPr marL="0" indent="0">
              <a:buNone/>
            </a:pPr>
            <a:r>
              <a:rPr lang="en-US" altLang="ja-JP" sz="2800" dirty="0">
                <a:latin typeface="Times New Roman"/>
                <a:ea typeface="ＭＳ 明朝"/>
              </a:rPr>
              <a:t>1.Learners have to do CPR by using</a:t>
            </a:r>
          </a:p>
          <a:p>
            <a:pPr marL="0" indent="0">
              <a:buNone/>
            </a:pPr>
            <a:r>
              <a:rPr lang="en-US" altLang="ja-JP" sz="2800" dirty="0">
                <a:latin typeface="Times New Roman"/>
                <a:ea typeface="ＭＳ 明朝"/>
              </a:rPr>
              <a:t>   two fingers in the middle of two nipples.</a:t>
            </a:r>
          </a:p>
          <a:p>
            <a:pPr marL="0" indent="0">
              <a:buNone/>
            </a:pPr>
            <a:endParaRPr lang="en-US" altLang="ja-JP" sz="1000" dirty="0">
              <a:latin typeface="Times New Roman"/>
              <a:ea typeface="ＭＳ 明朝"/>
            </a:endParaRPr>
          </a:p>
          <a:p>
            <a:pPr marL="0" indent="0">
              <a:buNone/>
            </a:pPr>
            <a:r>
              <a:rPr kumimoji="1" lang="en-US" altLang="ja-JP" sz="2800" dirty="0">
                <a:latin typeface="Times New Roman"/>
                <a:ea typeface="ＭＳ 明朝"/>
              </a:rPr>
              <a:t>2.</a:t>
            </a:r>
            <a:r>
              <a:rPr lang="en-US" altLang="ja-JP" sz="2800" dirty="0">
                <a:latin typeface="Times New Roman"/>
                <a:ea typeface="ＭＳ 明朝"/>
              </a:rPr>
              <a:t>The depth of compression is one </a:t>
            </a:r>
          </a:p>
          <a:p>
            <a:pPr marL="0" indent="0">
              <a:buNone/>
            </a:pPr>
            <a:r>
              <a:rPr lang="en-US" altLang="ja-JP" sz="2800" dirty="0">
                <a:latin typeface="Times New Roman"/>
                <a:ea typeface="ＭＳ 明朝"/>
              </a:rPr>
              <a:t>   third of their body.</a:t>
            </a:r>
            <a:endParaRPr kumimoji="1" lang="ja-JP" alt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83" y="2325754"/>
            <a:ext cx="4808922" cy="284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12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b="1" dirty="0">
                <a:latin typeface="Times New Roman" charset="0"/>
                <a:ea typeface="Times New Roman" charset="0"/>
                <a:cs typeface="Times New Roman" charset="0"/>
              </a:rPr>
              <a:t>General CPR training</a:t>
            </a:r>
            <a:endParaRPr kumimoji="1" lang="ja-JP" altLang="en-US" b="1" dirty="0">
              <a:latin typeface="Times New Roman" charset="0"/>
              <a:ea typeface="Times New Roman" charset="0"/>
              <a:cs typeface="Times New Roman" charset="0"/>
            </a:endParaRPr>
          </a:p>
        </p:txBody>
      </p:sp>
      <p:sp>
        <p:nvSpPr>
          <p:cNvPr id="3" name="コンテンツ プレースホルダー 2"/>
          <p:cNvSpPr>
            <a:spLocks noGrp="1"/>
          </p:cNvSpPr>
          <p:nvPr>
            <p:ph idx="1"/>
          </p:nvPr>
        </p:nvSpPr>
        <p:spPr/>
        <p:txBody>
          <a:bodyPr>
            <a:normAutofit/>
          </a:bodyPr>
          <a:lstStyle/>
          <a:p>
            <a:pPr marL="0" indent="0">
              <a:buNone/>
            </a:pPr>
            <a:r>
              <a:rPr lang="en-US" altLang="ja-JP" sz="2800" dirty="0">
                <a:latin typeface="Times New Roman" pitchFamily="18" charset="0"/>
                <a:cs typeface="Times New Roman" pitchFamily="18" charset="0"/>
              </a:rPr>
              <a:t>Learners are taught by some instructors</a:t>
            </a:r>
          </a:p>
          <a:p>
            <a:pPr marL="0" indent="0">
              <a:buNone/>
            </a:pPr>
            <a:r>
              <a:rPr lang="en-US" altLang="ja-JP" sz="2800" dirty="0">
                <a:latin typeface="Times New Roman" pitchFamily="18" charset="0"/>
                <a:cs typeface="Times New Roman" pitchFamily="18" charset="0"/>
              </a:rPr>
              <a:t>in a subjective judgment.</a:t>
            </a:r>
          </a:p>
          <a:p>
            <a:pPr marL="0" indent="0">
              <a:buNone/>
            </a:pPr>
            <a:endParaRPr lang="en-US" altLang="ja-JP" sz="2800" dirty="0">
              <a:latin typeface="Times New Roman" pitchFamily="18" charset="0"/>
              <a:cs typeface="Times New Roman" pitchFamily="18" charset="0"/>
            </a:endParaRPr>
          </a:p>
          <a:p>
            <a:pPr marL="0" indent="0">
              <a:buNone/>
            </a:pPr>
            <a:r>
              <a:rPr lang="en-US" altLang="ja-JP" sz="2800" dirty="0">
                <a:latin typeface="Times New Roman" pitchFamily="18" charset="0"/>
                <a:cs typeface="Times New Roman" pitchFamily="18" charset="0"/>
              </a:rPr>
              <a:t>They cannot confirm whether their CPR</a:t>
            </a:r>
            <a:br>
              <a:rPr lang="en-US" altLang="ja-JP" sz="2800" dirty="0">
                <a:latin typeface="Times New Roman" pitchFamily="18" charset="0"/>
                <a:cs typeface="Times New Roman" pitchFamily="18" charset="0"/>
              </a:rPr>
            </a:br>
            <a:r>
              <a:rPr lang="en-US" altLang="ja-JP" sz="2800" dirty="0">
                <a:latin typeface="Times New Roman" pitchFamily="18" charset="0"/>
                <a:cs typeface="Times New Roman" pitchFamily="18" charset="0"/>
              </a:rPr>
              <a:t>is appropriate or not objectively.</a:t>
            </a:r>
          </a:p>
          <a:p>
            <a:pPr marL="0" indent="0">
              <a:buNone/>
            </a:pPr>
            <a:endParaRPr lang="en-US" altLang="ja-JP" sz="2800" dirty="0">
              <a:latin typeface="Times New Roman" pitchFamily="18" charset="0"/>
              <a:cs typeface="Times New Roman" pitchFamily="18" charset="0"/>
            </a:endParaRPr>
          </a:p>
          <a:p>
            <a:pPr marL="0" indent="0">
              <a:buNone/>
            </a:pPr>
            <a:r>
              <a:rPr lang="en-US" altLang="ja-JP" sz="2800" dirty="0">
                <a:latin typeface="Times New Roman" pitchFamily="18" charset="0"/>
                <a:cs typeface="Times New Roman" pitchFamily="18" charset="0"/>
              </a:rPr>
              <a:t>We made a CPR system to evaluate </a:t>
            </a:r>
          </a:p>
          <a:p>
            <a:pPr marL="0" indent="0">
              <a:buNone/>
            </a:pPr>
            <a:r>
              <a:rPr lang="en-US" altLang="ja-JP" sz="2800" dirty="0">
                <a:latin typeface="Times New Roman" pitchFamily="18" charset="0"/>
                <a:cs typeface="Times New Roman" pitchFamily="18" charset="0"/>
              </a:rPr>
              <a:t>learner’s CPR objectively</a:t>
            </a:r>
            <a:endParaRPr lang="ja-JP" altLang="en-US" sz="2800" dirty="0">
              <a:latin typeface="Times New Roman" pitchFamily="18" charset="0"/>
              <a:cs typeface="Times New Roman" pitchFamily="18" charset="0"/>
            </a:endParaRPr>
          </a:p>
          <a:p>
            <a:pPr marL="0" indent="0">
              <a:buNone/>
            </a:pPr>
            <a:endParaRPr lang="ja-JP" alt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461" y="2194560"/>
            <a:ext cx="4966026"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93" y="3270250"/>
            <a:ext cx="74453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形吹き出し 3">
            <a:extLst>
              <a:ext uri="{FF2B5EF4-FFF2-40B4-BE49-F238E27FC236}">
                <a16:creationId xmlns:a16="http://schemas.microsoft.com/office/drawing/2014/main" id="{3A6AA24A-4B6B-44D6-87B9-C1D5A1B0B971}"/>
              </a:ext>
            </a:extLst>
          </p:cNvPr>
          <p:cNvSpPr/>
          <p:nvPr/>
        </p:nvSpPr>
        <p:spPr>
          <a:xfrm>
            <a:off x="7442200" y="3198494"/>
            <a:ext cx="2743200" cy="739141"/>
          </a:xfrm>
          <a:prstGeom prst="wedgeEllipseCallout">
            <a:avLst>
              <a:gd name="adj1" fmla="val -33929"/>
              <a:gd name="adj2" fmla="val -71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HGP明朝B" panose="02020800000000000000" pitchFamily="18" charset="-128"/>
                <a:ea typeface="HGP明朝B" panose="02020800000000000000" pitchFamily="18" charset="-128"/>
              </a:rPr>
              <a:t>Press more strongly!</a:t>
            </a:r>
            <a:endParaRPr kumimoji="1" lang="ja-JP" altLang="en-US" b="1" dirty="0">
              <a:latin typeface="HGP明朝B" panose="02020800000000000000" pitchFamily="18" charset="-128"/>
              <a:ea typeface="HGP明朝B" panose="02020800000000000000" pitchFamily="18" charset="-128"/>
            </a:endParaRPr>
          </a:p>
        </p:txBody>
      </p:sp>
      <p:sp>
        <p:nvSpPr>
          <p:cNvPr id="8" name="雲形吹き出し 5">
            <a:extLst>
              <a:ext uri="{FF2B5EF4-FFF2-40B4-BE49-F238E27FC236}">
                <a16:creationId xmlns:a16="http://schemas.microsoft.com/office/drawing/2014/main" id="{EDAC1B3F-4706-4F85-AECA-84890B3453DB}"/>
              </a:ext>
            </a:extLst>
          </p:cNvPr>
          <p:cNvSpPr/>
          <p:nvPr/>
        </p:nvSpPr>
        <p:spPr>
          <a:xfrm>
            <a:off x="9321474" y="1720054"/>
            <a:ext cx="2857826" cy="949012"/>
          </a:xfrm>
          <a:prstGeom prst="cloudCallout">
            <a:avLst>
              <a:gd name="adj1" fmla="val -15277"/>
              <a:gd name="adj2" fmla="val 865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HGP明朝B" panose="02020800000000000000" pitchFamily="18" charset="-128"/>
                <a:ea typeface="HGP明朝B" panose="02020800000000000000" pitchFamily="18" charset="-128"/>
              </a:rPr>
              <a:t>How much stronger is it ?</a:t>
            </a:r>
            <a:endParaRPr kumimoji="1" lang="ja-JP" altLang="en-US" b="1" dirty="0">
              <a:latin typeface="HGP明朝B" panose="02020800000000000000" pitchFamily="18" charset="-128"/>
              <a:ea typeface="HGP明朝B" panose="02020800000000000000" pitchFamily="18" charset="-128"/>
            </a:endParaRPr>
          </a:p>
        </p:txBody>
      </p:sp>
      <p:pic>
        <p:nvPicPr>
          <p:cNvPr id="9" name="Picture 5">
            <a:extLst>
              <a:ext uri="{FF2B5EF4-FFF2-40B4-BE49-F238E27FC236}">
                <a16:creationId xmlns:a16="http://schemas.microsoft.com/office/drawing/2014/main" id="{7E89D810-CBC2-42C4-A16B-705AD074A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98" y="4618990"/>
            <a:ext cx="74453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b="1" dirty="0">
                <a:latin typeface="Times New Roman" pitchFamily="18" charset="0"/>
                <a:cs typeface="Times New Roman" pitchFamily="18" charset="0"/>
              </a:rPr>
              <a:t>Our CPR training system</a:t>
            </a:r>
            <a:endParaRPr kumimoji="1" lang="ja-JP" altLang="en-US" b="1" dirty="0">
              <a:latin typeface="Times New Roman" pitchFamily="18" charset="0"/>
              <a:cs typeface="Times New Roman" pitchFamily="18" charset="0"/>
            </a:endParaRPr>
          </a:p>
        </p:txBody>
      </p:sp>
      <p:pic>
        <p:nvPicPr>
          <p:cNvPr id="2050" name="Picture 2" descr="F:\CPR　Research\IMG_01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354" y="1692613"/>
            <a:ext cx="8076475" cy="499865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633180" y="2713178"/>
            <a:ext cx="2594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Times New Roman" pitchFamily="18" charset="0"/>
                <a:cs typeface="Times New Roman" pitchFamily="18" charset="0"/>
              </a:rPr>
              <a:t>Wii Balance Board(Pressure)</a:t>
            </a:r>
            <a:endParaRPr kumimoji="1" lang="ja-JP" altLang="en-US" sz="2800" dirty="0">
              <a:latin typeface="Times New Roman" pitchFamily="18" charset="0"/>
              <a:cs typeface="Times New Roman" pitchFamily="18" charset="0"/>
            </a:endParaRPr>
          </a:p>
        </p:txBody>
      </p:sp>
      <p:sp>
        <p:nvSpPr>
          <p:cNvPr id="6" name="正方形/長方形 5"/>
          <p:cNvSpPr/>
          <p:nvPr/>
        </p:nvSpPr>
        <p:spPr>
          <a:xfrm>
            <a:off x="633180" y="1691617"/>
            <a:ext cx="2594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err="1">
                <a:latin typeface="Times New Roman" pitchFamily="18" charset="0"/>
                <a:cs typeface="Times New Roman" pitchFamily="18" charset="0"/>
              </a:rPr>
              <a:t>MiniAnne</a:t>
            </a:r>
            <a:endParaRPr kumimoji="1" lang="en-US" altLang="ja-JP" sz="2800" dirty="0">
              <a:latin typeface="Times New Roman" pitchFamily="18" charset="0"/>
              <a:cs typeface="Times New Roman" pitchFamily="18" charset="0"/>
            </a:endParaRPr>
          </a:p>
          <a:p>
            <a:pPr algn="ctr"/>
            <a:r>
              <a:rPr kumimoji="1" lang="en-US" altLang="ja-JP" sz="2800" dirty="0">
                <a:latin typeface="Times New Roman" pitchFamily="18" charset="0"/>
                <a:cs typeface="Times New Roman" pitchFamily="18" charset="0"/>
              </a:rPr>
              <a:t>(Mannequin)</a:t>
            </a:r>
            <a:endParaRPr kumimoji="1" lang="ja-JP" altLang="en-US" sz="2800" dirty="0">
              <a:latin typeface="Times New Roman" pitchFamily="18" charset="0"/>
              <a:cs typeface="Times New Roman" pitchFamily="18" charset="0"/>
            </a:endParaRPr>
          </a:p>
        </p:txBody>
      </p:sp>
      <p:sp>
        <p:nvSpPr>
          <p:cNvPr id="7" name="正方形/長方形 6"/>
          <p:cNvSpPr/>
          <p:nvPr/>
        </p:nvSpPr>
        <p:spPr>
          <a:xfrm>
            <a:off x="633180" y="3734739"/>
            <a:ext cx="2594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Times New Roman" pitchFamily="18" charset="0"/>
                <a:cs typeface="Times New Roman" pitchFamily="18" charset="0"/>
              </a:rPr>
              <a:t>HDD</a:t>
            </a:r>
          </a:p>
          <a:p>
            <a:pPr algn="ctr"/>
            <a:r>
              <a:rPr kumimoji="1" lang="en-US" altLang="ja-JP" sz="2800" dirty="0">
                <a:latin typeface="Times New Roman" pitchFamily="18" charset="0"/>
                <a:cs typeface="Times New Roman" pitchFamily="18" charset="0"/>
              </a:rPr>
              <a:t>(Visualization)</a:t>
            </a:r>
          </a:p>
        </p:txBody>
      </p:sp>
      <p:sp>
        <p:nvSpPr>
          <p:cNvPr id="8" name="正方形/長方形 7"/>
          <p:cNvSpPr/>
          <p:nvPr/>
        </p:nvSpPr>
        <p:spPr>
          <a:xfrm>
            <a:off x="633180" y="4756300"/>
            <a:ext cx="2594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Times New Roman" pitchFamily="18" charset="0"/>
                <a:cs typeface="Times New Roman" pitchFamily="18" charset="0"/>
              </a:rPr>
              <a:t>Kinect version2</a:t>
            </a:r>
          </a:p>
          <a:p>
            <a:pPr algn="ctr"/>
            <a:r>
              <a:rPr kumimoji="1" lang="en-US" altLang="ja-JP" sz="2800" dirty="0">
                <a:latin typeface="Times New Roman" pitchFamily="18" charset="0"/>
                <a:cs typeface="Times New Roman" pitchFamily="18" charset="0"/>
              </a:rPr>
              <a:t>(Posture)</a:t>
            </a:r>
          </a:p>
        </p:txBody>
      </p:sp>
      <p:sp>
        <p:nvSpPr>
          <p:cNvPr id="9" name="正方形/長方形 8"/>
          <p:cNvSpPr/>
          <p:nvPr/>
        </p:nvSpPr>
        <p:spPr>
          <a:xfrm>
            <a:off x="633180" y="5777861"/>
            <a:ext cx="25944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Times New Roman" pitchFamily="18" charset="0"/>
                <a:cs typeface="Times New Roman" pitchFamily="18" charset="0"/>
              </a:rPr>
              <a:t>Windows PC </a:t>
            </a:r>
            <a:br>
              <a:rPr kumimoji="1" lang="en-US" altLang="ja-JP" sz="2800" dirty="0">
                <a:latin typeface="Times New Roman" pitchFamily="18" charset="0"/>
                <a:cs typeface="Times New Roman" pitchFamily="18" charset="0"/>
              </a:rPr>
            </a:br>
            <a:r>
              <a:rPr kumimoji="1" lang="en-US" altLang="ja-JP" sz="2800" dirty="0">
                <a:latin typeface="Times New Roman" pitchFamily="18" charset="0"/>
                <a:cs typeface="Times New Roman" pitchFamily="18" charset="0"/>
              </a:rPr>
              <a:t>(Control)</a:t>
            </a:r>
          </a:p>
        </p:txBody>
      </p:sp>
      <p:cxnSp>
        <p:nvCxnSpPr>
          <p:cNvPr id="12" name="直線矢印コネクタ 11"/>
          <p:cNvCxnSpPr/>
          <p:nvPr/>
        </p:nvCxnSpPr>
        <p:spPr>
          <a:xfrm>
            <a:off x="3331999" y="2212703"/>
            <a:ext cx="2723113" cy="101876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331999" y="3329362"/>
            <a:ext cx="2670628" cy="29100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331999" y="5263612"/>
            <a:ext cx="1001462" cy="412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331999" y="4201374"/>
            <a:ext cx="2670628"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331999" y="6256833"/>
            <a:ext cx="5546187" cy="57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ACAA4-6484-417F-8A0F-93E9D990DC0F}"/>
              </a:ext>
            </a:extLst>
          </p:cNvPr>
          <p:cNvSpPr>
            <a:spLocks noGrp="1"/>
          </p:cNvSpPr>
          <p:nvPr>
            <p:ph type="title"/>
          </p:nvPr>
        </p:nvSpPr>
        <p:spPr>
          <a:xfrm>
            <a:off x="2406098" y="2782486"/>
            <a:ext cx="7379804" cy="1293028"/>
          </a:xfrm>
        </p:spPr>
        <p:txBody>
          <a:bodyPr>
            <a:normAutofit/>
          </a:bodyPr>
          <a:lstStyle/>
          <a:p>
            <a:r>
              <a:rPr lang="en-US" altLang="ja-JP" sz="6600" dirty="0"/>
              <a:t>Demonstration</a:t>
            </a:r>
            <a:endParaRPr kumimoji="1" lang="ja-JP" altLang="en-US" sz="6600" dirty="0"/>
          </a:p>
        </p:txBody>
      </p:sp>
    </p:spTree>
    <p:extLst>
      <p:ext uri="{BB962C8B-B14F-4D97-AF65-F5344CB8AC3E}">
        <p14:creationId xmlns:p14="http://schemas.microsoft.com/office/powerpoint/2010/main" val="81234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60D5946-9F48-4407-837C-89D073DC7B65}"/>
              </a:ext>
            </a:extLst>
          </p:cNvPr>
          <p:cNvPicPr>
            <a:picLocks noChangeAspect="1"/>
          </p:cNvPicPr>
          <p:nvPr/>
        </p:nvPicPr>
        <p:blipFill>
          <a:blip r:embed="rId2"/>
          <a:stretch>
            <a:fillRect/>
          </a:stretch>
        </p:blipFill>
        <p:spPr>
          <a:xfrm>
            <a:off x="1532036" y="1539590"/>
            <a:ext cx="8873928" cy="4989148"/>
          </a:xfrm>
          <a:prstGeom prst="rect">
            <a:avLst/>
          </a:prstGeom>
        </p:spPr>
      </p:pic>
      <p:sp>
        <p:nvSpPr>
          <p:cNvPr id="2" name="タイトル 1"/>
          <p:cNvSpPr>
            <a:spLocks noGrp="1"/>
          </p:cNvSpPr>
          <p:nvPr>
            <p:ph type="title"/>
          </p:nvPr>
        </p:nvSpPr>
        <p:spPr/>
        <p:txBody>
          <a:bodyPr/>
          <a:lstStyle/>
          <a:p>
            <a:pPr algn="ctr"/>
            <a:r>
              <a:rPr kumimoji="1" lang="en-US" altLang="ja-JP" b="1" dirty="0">
                <a:latin typeface="Times New Roman" pitchFamily="18" charset="0"/>
                <a:cs typeface="Times New Roman" pitchFamily="18" charset="0"/>
              </a:rPr>
              <a:t>Interface of our system</a:t>
            </a:r>
            <a:endParaRPr kumimoji="1" lang="ja-JP" altLang="en-US" b="1" dirty="0">
              <a:latin typeface="Times New Roman" pitchFamily="18" charset="0"/>
              <a:cs typeface="Times New Roman" pitchFamily="18" charset="0"/>
            </a:endParaRPr>
          </a:p>
        </p:txBody>
      </p:sp>
      <p:sp>
        <p:nvSpPr>
          <p:cNvPr id="5" name="コンテンツ プレースホルダー 4"/>
          <p:cNvSpPr>
            <a:spLocks noGrp="1"/>
          </p:cNvSpPr>
          <p:nvPr>
            <p:ph idx="1"/>
          </p:nvPr>
        </p:nvSpPr>
        <p:spPr>
          <a:xfrm>
            <a:off x="171449" y="2010203"/>
            <a:ext cx="3073400" cy="948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altLang="ja-JP" sz="2400" dirty="0">
                <a:latin typeface="Times New Roman" pitchFamily="18" charset="0"/>
                <a:cs typeface="Times New Roman" pitchFamily="18" charset="0"/>
              </a:rPr>
              <a:t>Posture</a:t>
            </a:r>
            <a:endParaRPr kumimoji="1" lang="en-US" altLang="ja-JP" sz="2400" dirty="0">
              <a:latin typeface="Times New Roman" pitchFamily="18" charset="0"/>
              <a:cs typeface="Times New Roman" pitchFamily="18" charset="0"/>
            </a:endParaRPr>
          </a:p>
          <a:p>
            <a:pPr marL="0" indent="0" algn="ctr">
              <a:buNone/>
            </a:pPr>
            <a:r>
              <a:rPr kumimoji="1" lang="en-US" altLang="ja-JP" sz="2400" dirty="0">
                <a:latin typeface="Times New Roman" pitchFamily="18" charset="0"/>
                <a:cs typeface="Times New Roman" pitchFamily="18" charset="0"/>
              </a:rPr>
              <a:t>(Extension or Bending)</a:t>
            </a:r>
            <a:endParaRPr kumimoji="1" lang="ja-JP" altLang="en-US" sz="2400" dirty="0">
              <a:latin typeface="Times New Roman" pitchFamily="18" charset="0"/>
              <a:cs typeface="Times New Roman" pitchFamily="18" charset="0"/>
            </a:endParaRPr>
          </a:p>
        </p:txBody>
      </p:sp>
      <p:sp>
        <p:nvSpPr>
          <p:cNvPr id="6" name="コンテンツ プレースホルダー 4"/>
          <p:cNvSpPr txBox="1">
            <a:spLocks/>
          </p:cNvSpPr>
          <p:nvPr/>
        </p:nvSpPr>
        <p:spPr>
          <a:xfrm>
            <a:off x="171449" y="3487308"/>
            <a:ext cx="3575050" cy="824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Heart Mark</a:t>
            </a:r>
          </a:p>
          <a:p>
            <a:pPr marL="0" indent="0" algn="ctr">
              <a:buFont typeface="Arial" panose="020B0604020202020204" pitchFamily="34" charset="0"/>
              <a:buNone/>
            </a:pPr>
            <a:r>
              <a:rPr lang="en-US" altLang="ja-JP" sz="2400" dirty="0">
                <a:latin typeface="Times New Roman" pitchFamily="18" charset="0"/>
                <a:cs typeface="Times New Roman" pitchFamily="18" charset="0"/>
              </a:rPr>
              <a:t>(A standard of the pressure)</a:t>
            </a:r>
            <a:endParaRPr lang="ja-JP" altLang="en-US" sz="2400" dirty="0">
              <a:latin typeface="Times New Roman" pitchFamily="18" charset="0"/>
              <a:cs typeface="Times New Roman" pitchFamily="18" charset="0"/>
            </a:endParaRPr>
          </a:p>
        </p:txBody>
      </p:sp>
      <p:sp>
        <p:nvSpPr>
          <p:cNvPr id="7" name="コンテンツ プレースホルダー 4"/>
          <p:cNvSpPr txBox="1">
            <a:spLocks/>
          </p:cNvSpPr>
          <p:nvPr/>
        </p:nvSpPr>
        <p:spPr>
          <a:xfrm>
            <a:off x="171449" y="5005288"/>
            <a:ext cx="2254250" cy="464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Precise pressure</a:t>
            </a:r>
            <a:endParaRPr lang="ja-JP" altLang="en-US" sz="2400" dirty="0">
              <a:latin typeface="Times New Roman" pitchFamily="18" charset="0"/>
              <a:cs typeface="Times New Roman" pitchFamily="18" charset="0"/>
            </a:endParaRPr>
          </a:p>
        </p:txBody>
      </p:sp>
      <p:sp>
        <p:nvSpPr>
          <p:cNvPr id="8" name="コンテンツ プレースホルダー 4"/>
          <p:cNvSpPr txBox="1">
            <a:spLocks/>
          </p:cNvSpPr>
          <p:nvPr/>
        </p:nvSpPr>
        <p:spPr>
          <a:xfrm>
            <a:off x="171449" y="5710722"/>
            <a:ext cx="1938705" cy="516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Instruction </a:t>
            </a:r>
            <a:endParaRPr lang="ja-JP" altLang="en-US" sz="2400" dirty="0">
              <a:latin typeface="Times New Roman" pitchFamily="18" charset="0"/>
              <a:cs typeface="Times New Roman" pitchFamily="18" charset="0"/>
            </a:endParaRPr>
          </a:p>
        </p:txBody>
      </p:sp>
      <p:sp>
        <p:nvSpPr>
          <p:cNvPr id="9" name="コンテンツ プレースホルダー 4"/>
          <p:cNvSpPr txBox="1">
            <a:spLocks/>
          </p:cNvSpPr>
          <p:nvPr/>
        </p:nvSpPr>
        <p:spPr>
          <a:xfrm>
            <a:off x="7777679" y="1742410"/>
            <a:ext cx="1674586" cy="591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Timer(60s)</a:t>
            </a:r>
            <a:endParaRPr lang="ja-JP" altLang="en-US" sz="2400" dirty="0">
              <a:latin typeface="Times New Roman" pitchFamily="18" charset="0"/>
              <a:cs typeface="Times New Roman" pitchFamily="18" charset="0"/>
            </a:endParaRPr>
          </a:p>
        </p:txBody>
      </p:sp>
      <p:sp>
        <p:nvSpPr>
          <p:cNvPr id="10" name="コンテンツ プレースホルダー 4"/>
          <p:cNvSpPr txBox="1">
            <a:spLocks/>
          </p:cNvSpPr>
          <p:nvPr/>
        </p:nvSpPr>
        <p:spPr>
          <a:xfrm>
            <a:off x="7208874" y="3005442"/>
            <a:ext cx="4983126" cy="446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Counts of  extension  position Pressure</a:t>
            </a:r>
            <a:endParaRPr lang="ja-JP" altLang="en-US" sz="2400" dirty="0">
              <a:latin typeface="Times New Roman" pitchFamily="18" charset="0"/>
              <a:cs typeface="Times New Roman" pitchFamily="18" charset="0"/>
            </a:endParaRPr>
          </a:p>
        </p:txBody>
      </p:sp>
      <p:sp>
        <p:nvSpPr>
          <p:cNvPr id="4" name="円/楕円 3"/>
          <p:cNvSpPr/>
          <p:nvPr/>
        </p:nvSpPr>
        <p:spPr>
          <a:xfrm>
            <a:off x="7874451" y="5141771"/>
            <a:ext cx="2054421" cy="9846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4"/>
          <p:cNvSpPr txBox="1">
            <a:spLocks/>
          </p:cNvSpPr>
          <p:nvPr/>
        </p:nvSpPr>
        <p:spPr>
          <a:xfrm>
            <a:off x="8164059" y="6176011"/>
            <a:ext cx="2582635" cy="53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Coordinate of arms</a:t>
            </a:r>
            <a:endParaRPr lang="ja-JP" altLang="en-US" sz="2400" dirty="0">
              <a:latin typeface="Times New Roman" pitchFamily="18" charset="0"/>
              <a:cs typeface="Times New Roman" pitchFamily="18" charset="0"/>
            </a:endParaRPr>
          </a:p>
        </p:txBody>
      </p:sp>
      <p:sp>
        <p:nvSpPr>
          <p:cNvPr id="14" name="コンテンツ プレースホルダー 4"/>
          <p:cNvSpPr txBox="1">
            <a:spLocks/>
          </p:cNvSpPr>
          <p:nvPr/>
        </p:nvSpPr>
        <p:spPr>
          <a:xfrm>
            <a:off x="7539074" y="4117801"/>
            <a:ext cx="4983126" cy="40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lt1"/>
                </a:solidFill>
                <a:latin typeface="+mn-lt"/>
                <a:ea typeface="+mn-ea"/>
                <a:cs typeface="+mn-cs"/>
              </a:defRPr>
            </a:lvl9pPr>
          </a:lstStyle>
          <a:p>
            <a:pPr marL="0" indent="0" algn="ctr">
              <a:buFont typeface="Arial" panose="020B0604020202020204" pitchFamily="34" charset="0"/>
              <a:buNone/>
            </a:pPr>
            <a:r>
              <a:rPr lang="en-US" altLang="ja-JP" sz="2400" dirty="0">
                <a:latin typeface="Times New Roman" pitchFamily="18" charset="0"/>
                <a:cs typeface="Times New Roman" pitchFamily="18" charset="0"/>
              </a:rPr>
              <a:t>Counts of  bending  position Pressure</a:t>
            </a:r>
            <a:endParaRPr lang="ja-JP"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824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8" grpId="0" animBg="1"/>
      <p:bldP spid="9" grpId="0" animBg="1"/>
      <p:bldP spid="10" grpId="0" animBg="1"/>
      <p:bldP spid="4"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7|0.9|1.6|0.8"/>
</p:tagLst>
</file>

<file path=ppt/tags/tag2.xml><?xml version="1.0" encoding="utf-8"?>
<p:tagLst xmlns:a="http://schemas.openxmlformats.org/drawingml/2006/main" xmlns:r="http://schemas.openxmlformats.org/officeDocument/2006/relationships" xmlns:p="http://schemas.openxmlformats.org/presentationml/2006/main">
  <p:tag name="TIMING" val="|70.5|1.7|12.5|0.3|0.5"/>
</p:tagLst>
</file>

<file path=ppt/theme/theme1.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飛行機雲">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2832</TotalTime>
  <Words>522</Words>
  <Application>Microsoft Office PowerPoint</Application>
  <PresentationFormat>ワイド画面</PresentationFormat>
  <Paragraphs>117</Paragraphs>
  <Slides>16</Slides>
  <Notes>1</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HGP明朝B</vt:lpstr>
      <vt:lpstr>ＭＳ Ｐゴシック</vt:lpstr>
      <vt:lpstr>ＭＳ ゴシック</vt:lpstr>
      <vt:lpstr>ＭＳ 明朝</vt:lpstr>
      <vt:lpstr>SimSun</vt:lpstr>
      <vt:lpstr>Arial</vt:lpstr>
      <vt:lpstr>Calibri</vt:lpstr>
      <vt:lpstr>Century Gothic</vt:lpstr>
      <vt:lpstr>Times New Roman</vt:lpstr>
      <vt:lpstr>飛行機雲</vt:lpstr>
      <vt:lpstr>A Development of Agility Mode in Cardiopulmonary Resuscitation Learning Support System Visualized by Augmented Reality  </vt:lpstr>
      <vt:lpstr>What is CPR?</vt:lpstr>
      <vt:lpstr>The necessity of CPR  </vt:lpstr>
      <vt:lpstr> The Regulation of CPR</vt:lpstr>
      <vt:lpstr>CPR　For Infants</vt:lpstr>
      <vt:lpstr>General CPR training</vt:lpstr>
      <vt:lpstr>Our CPR training system</vt:lpstr>
      <vt:lpstr>Demonstration</vt:lpstr>
      <vt:lpstr>Interface of our system</vt:lpstr>
      <vt:lpstr>The classified results</vt:lpstr>
      <vt:lpstr>Questionnaire results</vt:lpstr>
      <vt:lpstr>The Data of  the inspection</vt:lpstr>
      <vt:lpstr>consideration</vt:lpstr>
      <vt:lpstr>Conclusion</vt:lpstr>
      <vt:lpstr>Future  work</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Human Motion Learning Support System with Augmented Reality Enabling Wireless Technology</dc:title>
  <dc:creator>Microsoft Office ユーザー</dc:creator>
  <cp:lastModifiedBy>深川豊子</cp:lastModifiedBy>
  <cp:revision>92</cp:revision>
  <dcterms:created xsi:type="dcterms:W3CDTF">2017-08-09T13:57:19Z</dcterms:created>
  <dcterms:modified xsi:type="dcterms:W3CDTF">2018-11-12T06:15:37Z</dcterms:modified>
</cp:coreProperties>
</file>