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5" r:id="rId1"/>
  </p:sldMasterIdLst>
  <p:notesMasterIdLst>
    <p:notesMasterId r:id="rId18"/>
  </p:notesMasterIdLst>
  <p:handoutMasterIdLst>
    <p:handoutMasterId r:id="rId19"/>
  </p:handoutMasterIdLst>
  <p:sldIdLst>
    <p:sldId id="319" r:id="rId2"/>
    <p:sldId id="324" r:id="rId3"/>
    <p:sldId id="258" r:id="rId4"/>
    <p:sldId id="344" r:id="rId5"/>
    <p:sldId id="343" r:id="rId6"/>
    <p:sldId id="346" r:id="rId7"/>
    <p:sldId id="337" r:id="rId8"/>
    <p:sldId id="338" r:id="rId9"/>
    <p:sldId id="339" r:id="rId10"/>
    <p:sldId id="340" r:id="rId11"/>
    <p:sldId id="341" r:id="rId12"/>
    <p:sldId id="342" r:id="rId13"/>
    <p:sldId id="336" r:id="rId14"/>
    <p:sldId id="283" r:id="rId15"/>
    <p:sldId id="285"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99CC"/>
    <a:srgbClr val="3399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83504" autoAdjust="0"/>
  </p:normalViewPr>
  <p:slideViewPr>
    <p:cSldViewPr snapToGrid="0">
      <p:cViewPr varScale="1">
        <p:scale>
          <a:sx n="59" d="100"/>
          <a:sy n="59" d="100"/>
        </p:scale>
        <p:origin x="98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4E0F82-3703-4C01-B5E2-42B9D0BB541B}" type="datetimeFigureOut">
              <a:rPr lang="en-US" smtClean="0"/>
              <a:t>11/12/2018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0052D-3F06-4AD4-A6F5-6F3C0ECAD8F5}" type="slidenum">
              <a:rPr lang="en-US" smtClean="0"/>
              <a:t>‹#›</a:t>
            </a:fld>
            <a:endParaRPr lang="en-US"/>
          </a:p>
        </p:txBody>
      </p:sp>
    </p:spTree>
    <p:extLst>
      <p:ext uri="{BB962C8B-B14F-4D97-AF65-F5344CB8AC3E}">
        <p14:creationId xmlns:p14="http://schemas.microsoft.com/office/powerpoint/2010/main" val="2060932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7C18B-B1D0-4C6F-9BF5-69B3A08EF031}"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B819D-CB1D-475F-9C9C-6AE71659C604}" type="slidenum">
              <a:rPr lang="en-US" smtClean="0"/>
              <a:t>‹#›</a:t>
            </a:fld>
            <a:endParaRPr lang="en-US"/>
          </a:p>
        </p:txBody>
      </p:sp>
    </p:spTree>
    <p:extLst>
      <p:ext uri="{BB962C8B-B14F-4D97-AF65-F5344CB8AC3E}">
        <p14:creationId xmlns:p14="http://schemas.microsoft.com/office/powerpoint/2010/main" val="10995203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90B819D-CB1D-475F-9C9C-6AE71659C604}" type="slidenum">
              <a:rPr lang="en-US" smtClean="0"/>
              <a:t>3</a:t>
            </a:fld>
            <a:endParaRPr lang="en-US"/>
          </a:p>
        </p:txBody>
      </p:sp>
    </p:spTree>
    <p:extLst>
      <p:ext uri="{BB962C8B-B14F-4D97-AF65-F5344CB8AC3E}">
        <p14:creationId xmlns:p14="http://schemas.microsoft.com/office/powerpoint/2010/main" val="31314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(flowchart 1) about Refactoring Process. This makes a graphic construal of the code to be more favored since it divulges designs which can be distinguished in the source code. </a:t>
            </a:r>
          </a:p>
          <a:p>
            <a:endParaRPr lang="en-US" dirty="0"/>
          </a:p>
        </p:txBody>
      </p:sp>
      <p:sp>
        <p:nvSpPr>
          <p:cNvPr id="4" name="Slide Number Placeholder 3"/>
          <p:cNvSpPr>
            <a:spLocks noGrp="1"/>
          </p:cNvSpPr>
          <p:nvPr>
            <p:ph type="sldNum" sz="quarter" idx="10"/>
          </p:nvPr>
        </p:nvSpPr>
        <p:spPr/>
        <p:txBody>
          <a:bodyPr/>
          <a:lstStyle/>
          <a:p>
            <a:fld id="{890B819D-CB1D-475F-9C9C-6AE71659C604}" type="slidenum">
              <a:rPr lang="en-US" smtClean="0"/>
              <a:t>7</a:t>
            </a:fld>
            <a:endParaRPr lang="en-US"/>
          </a:p>
        </p:txBody>
      </p:sp>
    </p:spTree>
    <p:extLst>
      <p:ext uri="{BB962C8B-B14F-4D97-AF65-F5344CB8AC3E}">
        <p14:creationId xmlns:p14="http://schemas.microsoft.com/office/powerpoint/2010/main" val="121378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refactoring techniques streamline methods, remove code duplication, and pave the way for future improvements.</a:t>
            </a:r>
          </a:p>
          <a:p>
            <a:r>
              <a:rPr lang="en-US" dirty="0" smtClean="0"/>
              <a:t>In (Table 1) the following are examples of simple refactoring in Visual Studio.</a:t>
            </a:r>
          </a:p>
          <a:p>
            <a:endParaRPr lang="en-US" dirty="0"/>
          </a:p>
        </p:txBody>
      </p:sp>
      <p:sp>
        <p:nvSpPr>
          <p:cNvPr id="4" name="Slide Number Placeholder 3"/>
          <p:cNvSpPr>
            <a:spLocks noGrp="1"/>
          </p:cNvSpPr>
          <p:nvPr>
            <p:ph type="sldNum" sz="quarter" idx="10"/>
          </p:nvPr>
        </p:nvSpPr>
        <p:spPr/>
        <p:txBody>
          <a:bodyPr/>
          <a:lstStyle/>
          <a:p>
            <a:fld id="{890B819D-CB1D-475F-9C9C-6AE71659C604}" type="slidenum">
              <a:rPr lang="en-US" smtClean="0"/>
              <a:t>8</a:t>
            </a:fld>
            <a:endParaRPr lang="en-US"/>
          </a:p>
        </p:txBody>
      </p:sp>
    </p:spTree>
    <p:extLst>
      <p:ext uri="{BB962C8B-B14F-4D97-AF65-F5344CB8AC3E}">
        <p14:creationId xmlns:p14="http://schemas.microsoft.com/office/powerpoint/2010/main" val="292400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example of the "Extract Method" Refactoring. We use one of the tools in programming to improve the code in order to make the intent of the code clearer; you will extract the code that collects test cases from base classes into a new method called “</a:t>
            </a:r>
            <a:r>
              <a:rPr lang="en-US" sz="1200" dirty="0" err="1" smtClean="0"/>
              <a:t>printmarks</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890B819D-CB1D-475F-9C9C-6AE71659C604}" type="slidenum">
              <a:rPr lang="en-US" smtClean="0"/>
              <a:t>9</a:t>
            </a:fld>
            <a:endParaRPr lang="en-US"/>
          </a:p>
        </p:txBody>
      </p:sp>
    </p:spTree>
    <p:extLst>
      <p:ext uri="{BB962C8B-B14F-4D97-AF65-F5344CB8AC3E}">
        <p14:creationId xmlns:p14="http://schemas.microsoft.com/office/powerpoint/2010/main" val="357778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B819D-CB1D-475F-9C9C-6AE71659C604}" type="slidenum">
              <a:rPr lang="en-US" smtClean="0"/>
              <a:t>15</a:t>
            </a:fld>
            <a:endParaRPr lang="en-US"/>
          </a:p>
        </p:txBody>
      </p:sp>
    </p:spTree>
    <p:extLst>
      <p:ext uri="{BB962C8B-B14F-4D97-AF65-F5344CB8AC3E}">
        <p14:creationId xmlns:p14="http://schemas.microsoft.com/office/powerpoint/2010/main" val="2204977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1600" y="2362200"/>
            <a:ext cx="6807200" cy="1066800"/>
          </a:xfrm>
        </p:spPr>
        <p:txBody>
          <a:bodyPr>
            <a:normAutofit/>
          </a:bodyPr>
          <a:lstStyle>
            <a:lvl1pPr algn="ctr">
              <a:defRPr sz="4400" baseline="0">
                <a:solidFill>
                  <a:schemeClr val="tx1">
                    <a:lumMod val="85000"/>
                    <a:lumOff val="15000"/>
                  </a:schemeClr>
                </a:solidFill>
              </a:defRPr>
            </a:lvl1pPr>
          </a:lstStyle>
          <a:p>
            <a:r>
              <a:rPr lang="en-US" dirty="0" smtClean="0"/>
              <a:t>Your Master Title</a:t>
            </a:r>
            <a:endParaRPr lang="en-US" dirty="0"/>
          </a:p>
        </p:txBody>
      </p:sp>
      <p:sp>
        <p:nvSpPr>
          <p:cNvPr id="3" name="Subtitle 2"/>
          <p:cNvSpPr>
            <a:spLocks noGrp="1"/>
          </p:cNvSpPr>
          <p:nvPr>
            <p:ph type="subTitle" idx="1"/>
          </p:nvPr>
        </p:nvSpPr>
        <p:spPr>
          <a:xfrm>
            <a:off x="5283200" y="3429000"/>
            <a:ext cx="6604000" cy="914400"/>
          </a:xfrm>
        </p:spPr>
        <p:txBody>
          <a:bodyPr>
            <a:normAutofit/>
          </a:bodyPr>
          <a:lstStyle>
            <a:lvl1pPr marL="0" indent="0" algn="ctr">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4BF255-8F36-44FC-8E97-92E5E03881BA}"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566038425"/>
      </p:ext>
    </p:extLst>
  </p:cSld>
  <p:clrMapOvr>
    <a:masterClrMapping/>
  </p:clrMapOvr>
  <p:transition spd="slow">
    <p:push dir="u"/>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9280A2-6752-4DC9-A0AA-0041FDAAA925}" type="datetime1">
              <a:rPr lang="en-US" smtClean="0"/>
              <a:t>11/12/2018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3349341030"/>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1647C3-BF6E-45FA-B7D4-C1F59D405BA9}"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1255466269"/>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762F67-15A2-483F-8563-1E4B3247580F}"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33CE-76EB-422B-BC64-BEADA3AAAEED}" type="slidenum">
              <a:rPr lang="en-US" smtClean="0"/>
              <a:t>‹#›</a:t>
            </a:fld>
            <a:endParaRPr lang="en-US"/>
          </a:p>
        </p:txBody>
      </p:sp>
      <p:pic>
        <p:nvPicPr>
          <p:cNvPr id="7" name="Picture 6" descr="E:\websites\free-power-point-templates\2012\logo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6800" y="2849093"/>
            <a:ext cx="2602283"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43932"/>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8130"/>
            <a:ext cx="10972800"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98620" y="1443836"/>
            <a:ext cx="10972800" cy="4525963"/>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2970268579"/>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51200" y="1295400"/>
            <a:ext cx="8947712"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251200" y="2464598"/>
            <a:ext cx="8947712" cy="4275740"/>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A62C7-0DA4-4A4B-97CD-328BE7A8C42F}"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1784720619"/>
      </p:ext>
    </p:extLst>
  </p:cSld>
  <p:clrMapOvr>
    <a:masterClrMapping/>
  </p:clrMapOvr>
  <p:transition spd="slow">
    <p:push dir="u"/>
  </p:transition>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1B0A3F-8BFA-4032-A40D-4E02C50A4552}"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902055942"/>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C67976-EAA3-4E11-BC2A-FA7D83758963}"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271413651"/>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8130"/>
            <a:ext cx="10972800"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443835"/>
            <a:ext cx="5386917"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073698"/>
            <a:ext cx="5386917" cy="3798583"/>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443835"/>
            <a:ext cx="5389033"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073698"/>
            <a:ext cx="5389033" cy="3798583"/>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94307F-FAD8-4613-932B-F23D5564DD23}" type="datetime1">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3378076363"/>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890E34-02E3-449E-ABE1-35C0E4A4EC3F}" type="datetime1">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3954235533"/>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1CF0F-20AC-4F5E-8112-C62DC4CFF71C}" type="datetime1">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1412652743"/>
      </p:ext>
    </p:extLst>
  </p:cSld>
  <p:clrMapOvr>
    <a:masterClrMapping/>
  </p:clrMapOvr>
  <p:transition spd="slow">
    <p:push dir="u"/>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6D3C476-6D3A-4669-9A1B-309A03FB50AB}"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633CE-76EB-422B-BC64-BEADA3AAAEED}" type="slidenum">
              <a:rPr lang="en-US" smtClean="0"/>
              <a:t>‹#›</a:t>
            </a:fld>
            <a:endParaRPr lang="en-US"/>
          </a:p>
        </p:txBody>
      </p:sp>
    </p:spTree>
    <p:extLst>
      <p:ext uri="{BB962C8B-B14F-4D97-AF65-F5344CB8AC3E}">
        <p14:creationId xmlns:p14="http://schemas.microsoft.com/office/powerpoint/2010/main" val="3756599618"/>
      </p:ext>
    </p:extLst>
  </p:cSld>
  <p:clrMapOvr>
    <a:masterClrMapping/>
  </p:clrMapOvr>
  <p:transition spd="slow">
    <p:push dir="u"/>
  </p:transition>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A62C7-0DA4-4A4B-97CD-328BE7A8C42F}" type="datetime1">
              <a:rPr lang="en-US" smtClean="0"/>
              <a:t>11/12/2018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633CE-76EB-422B-BC64-BEADA3AAAEED}" type="slidenum">
              <a:rPr lang="en-US" smtClean="0"/>
              <a:t>‹#›</a:t>
            </a:fld>
            <a:endParaRPr lang="en-US"/>
          </a:p>
        </p:txBody>
      </p:sp>
    </p:spTree>
    <p:extLst>
      <p:ext uri="{BB962C8B-B14F-4D97-AF65-F5344CB8AC3E}">
        <p14:creationId xmlns:p14="http://schemas.microsoft.com/office/powerpoint/2010/main" val="300763105"/>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ransition spd="slow">
    <p:push dir="u"/>
  </p:transition>
  <p:timing>
    <p:tnLst>
      <p:par>
        <p:cTn id="1" dur="indefinite" restart="never" nodeType="tmRoot"/>
      </p:par>
    </p:tnLst>
  </p:timing>
  <p:hf hdr="0" ftr="0"/>
  <p:txStyles>
    <p:titleStyle>
      <a:lvl1pPr algn="ctr" defTabSz="914400" rtl="0" eaLnBrk="1" latinLnBrk="0" hangingPunct="1">
        <a:spcBef>
          <a:spcPct val="0"/>
        </a:spcBef>
        <a:buNone/>
        <a:defRPr sz="4400" b="1" kern="1200">
          <a:solidFill>
            <a:schemeClr val="tx1">
              <a:lumMod val="85000"/>
              <a:lumOff val="15000"/>
            </a:schemeClr>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2817" y="2171550"/>
            <a:ext cx="8278911" cy="1979613"/>
          </a:xfrm>
        </p:spPr>
        <p:txBody>
          <a:bodyPr>
            <a:normAutofit/>
            <a:scene3d>
              <a:camera prst="isometricOffAxis2Left"/>
              <a:lightRig rig="threePt" dir="t"/>
            </a:scene3d>
          </a:bodyPr>
          <a:lstStyle/>
          <a:p>
            <a:r>
              <a:rPr lang="en-US" dirty="0">
                <a:solidFill>
                  <a:schemeClr val="tx2">
                    <a:lumMod val="60000"/>
                    <a:lumOff val="40000"/>
                  </a:schemeClr>
                </a:solidFill>
                <a:effectLst/>
              </a:rPr>
              <a:t>ANALYSIS REFACTORING WITH TOOLS</a:t>
            </a:r>
          </a:p>
        </p:txBody>
      </p:sp>
      <p:sp>
        <p:nvSpPr>
          <p:cNvPr id="3" name="Subtitle 2"/>
          <p:cNvSpPr>
            <a:spLocks noGrp="1"/>
          </p:cNvSpPr>
          <p:nvPr>
            <p:ph type="subTitle" idx="1"/>
          </p:nvPr>
        </p:nvSpPr>
        <p:spPr>
          <a:xfrm>
            <a:off x="2285025" y="4849405"/>
            <a:ext cx="7636161" cy="1032716"/>
          </a:xfrm>
          <a:ln>
            <a:solidFill>
              <a:schemeClr val="accent6">
                <a:lumMod val="75000"/>
              </a:schemeClr>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fontScale="40000" lnSpcReduction="20000"/>
          </a:bodyPr>
          <a:lstStyle/>
          <a:p>
            <a:r>
              <a:rPr lang="en-US" i="1" dirty="0" smtClean="0">
                <a:ln>
                  <a:solidFill>
                    <a:schemeClr val="tx2">
                      <a:lumMod val="60000"/>
                      <a:lumOff val="40000"/>
                    </a:schemeClr>
                  </a:solidFill>
                </a:ln>
                <a:solidFill>
                  <a:schemeClr val="tx1"/>
                </a:solidFill>
              </a:rPr>
              <a:t> </a:t>
            </a:r>
          </a:p>
          <a:p>
            <a:r>
              <a:rPr lang="en-US" sz="6200" i="1" dirty="0" err="1" smtClean="0">
                <a:ln>
                  <a:solidFill>
                    <a:schemeClr val="tx2">
                      <a:lumMod val="60000"/>
                      <a:lumOff val="40000"/>
                    </a:schemeClr>
                  </a:solidFill>
                </a:ln>
                <a:solidFill>
                  <a:schemeClr val="accent6"/>
                </a:solidFill>
              </a:rPr>
              <a:t>Zhala</a:t>
            </a:r>
            <a:r>
              <a:rPr lang="en-US" sz="6200" i="1" dirty="0" smtClean="0">
                <a:ln>
                  <a:solidFill>
                    <a:schemeClr val="tx2">
                      <a:lumMod val="60000"/>
                      <a:lumOff val="40000"/>
                    </a:schemeClr>
                  </a:solidFill>
                </a:ln>
                <a:solidFill>
                  <a:schemeClr val="accent6"/>
                </a:solidFill>
              </a:rPr>
              <a:t> </a:t>
            </a:r>
            <a:r>
              <a:rPr lang="en-US" sz="6200" i="1" dirty="0" err="1" smtClean="0">
                <a:ln>
                  <a:solidFill>
                    <a:schemeClr val="tx2">
                      <a:lumMod val="60000"/>
                      <a:lumOff val="40000"/>
                    </a:schemeClr>
                  </a:solidFill>
                </a:ln>
                <a:solidFill>
                  <a:schemeClr val="accent6"/>
                </a:solidFill>
              </a:rPr>
              <a:t>Sarkawt</a:t>
            </a:r>
            <a:r>
              <a:rPr lang="en-US" sz="6200" i="1" dirty="0" smtClean="0">
                <a:ln>
                  <a:solidFill>
                    <a:schemeClr val="tx2">
                      <a:lumMod val="60000"/>
                      <a:lumOff val="40000"/>
                    </a:schemeClr>
                  </a:solidFill>
                </a:ln>
                <a:solidFill>
                  <a:schemeClr val="accent6"/>
                </a:solidFill>
              </a:rPr>
              <a:t> Othman</a:t>
            </a:r>
          </a:p>
          <a:p>
            <a:endParaRPr lang="en-US" sz="2800" i="1" dirty="0" smtClean="0">
              <a:ln>
                <a:solidFill>
                  <a:schemeClr val="tx2">
                    <a:lumMod val="60000"/>
                    <a:lumOff val="40000"/>
                  </a:schemeClr>
                </a:solidFill>
              </a:ln>
              <a:solidFill>
                <a:schemeClr val="accent6"/>
              </a:solidFill>
            </a:endParaRPr>
          </a:p>
          <a:p>
            <a:r>
              <a:rPr lang="en-US" sz="2800" i="1" dirty="0" smtClean="0">
                <a:ln>
                  <a:solidFill>
                    <a:schemeClr val="tx2">
                      <a:lumMod val="60000"/>
                      <a:lumOff val="40000"/>
                    </a:schemeClr>
                  </a:solidFill>
                </a:ln>
                <a:solidFill>
                  <a:schemeClr val="accent6"/>
                </a:solidFill>
              </a:rPr>
              <a:t> </a:t>
            </a:r>
          </a:p>
          <a:p>
            <a:endParaRPr lang="en-US" i="1" dirty="0" smtClean="0">
              <a:ln>
                <a:solidFill>
                  <a:schemeClr val="tx2">
                    <a:lumMod val="60000"/>
                    <a:lumOff val="40000"/>
                  </a:schemeClr>
                </a:solidFill>
              </a:ln>
              <a:solidFill>
                <a:schemeClr val="tx1"/>
              </a:solidFill>
            </a:endParaRPr>
          </a:p>
          <a:p>
            <a:endParaRPr lang="en-US" i="1" dirty="0">
              <a:ln>
                <a:solidFill>
                  <a:schemeClr val="tx2">
                    <a:lumMod val="60000"/>
                    <a:lumOff val="40000"/>
                  </a:schemeClr>
                </a:solidFill>
              </a:ln>
              <a:solidFill>
                <a:schemeClr val="tx1"/>
              </a:solidFill>
            </a:endParaRPr>
          </a:p>
        </p:txBody>
      </p:sp>
      <p:sp>
        <p:nvSpPr>
          <p:cNvPr id="5" name="Slide Number Placeholder 4"/>
          <p:cNvSpPr>
            <a:spLocks noGrp="1"/>
          </p:cNvSpPr>
          <p:nvPr>
            <p:ph type="sldNum" sz="quarter" idx="12"/>
          </p:nvPr>
        </p:nvSpPr>
        <p:spPr/>
        <p:txBody>
          <a:bodyPr/>
          <a:lstStyle/>
          <a:p>
            <a:fld id="{758633CE-76EB-422B-BC64-BEADA3AAAEED}" type="slidenum">
              <a:rPr lang="en-US" smtClean="0"/>
              <a:t>1</a:t>
            </a:fld>
            <a:endParaRPr lang="en-US"/>
          </a:p>
        </p:txBody>
      </p:sp>
      <p:sp>
        <p:nvSpPr>
          <p:cNvPr id="7" name="Rectangle 6"/>
          <p:cNvSpPr/>
          <p:nvPr/>
        </p:nvSpPr>
        <p:spPr>
          <a:xfrm>
            <a:off x="6790620" y="-136774"/>
            <a:ext cx="3757637" cy="2308324"/>
          </a:xfrm>
          <a:prstGeom prst="rect">
            <a:avLst/>
          </a:prstGeom>
        </p:spPr>
        <p:txBody>
          <a:bodyPr wrap="square">
            <a:spAutoFit/>
          </a:bodyPr>
          <a:lstStyle/>
          <a:p>
            <a:r>
              <a:rPr lang="en-US" dirty="0"/>
              <a:t/>
            </a:r>
            <a:br>
              <a:rPr lang="en-US" dirty="0"/>
            </a:br>
            <a:r>
              <a:rPr lang="en-US" dirty="0"/>
              <a:t/>
            </a:r>
            <a:br>
              <a:rPr lang="en-US" dirty="0"/>
            </a:br>
            <a:r>
              <a:rPr lang="en-US" b="1" i="1" dirty="0"/>
              <a:t>First International Virtual Conference on Multidisciplinary Research 2018</a:t>
            </a:r>
            <a:endParaRPr lang="en-US" b="1" dirty="0"/>
          </a:p>
          <a:p>
            <a:r>
              <a:rPr lang="en-US" b="1" dirty="0">
                <a:solidFill>
                  <a:schemeClr val="accent1">
                    <a:lumMod val="60000"/>
                    <a:lumOff val="40000"/>
                  </a:schemeClr>
                </a:solidFill>
              </a:rPr>
              <a:t/>
            </a:r>
            <a:br>
              <a:rPr lang="en-US" b="1" dirty="0">
                <a:solidFill>
                  <a:schemeClr val="accent1">
                    <a:lumMod val="60000"/>
                    <a:lumOff val="40000"/>
                  </a:schemeClr>
                </a:solidFill>
              </a:rPr>
            </a:br>
            <a:r>
              <a:rPr lang="en-US" dirty="0">
                <a:solidFill>
                  <a:schemeClr val="accent1">
                    <a:lumMod val="60000"/>
                    <a:lumOff val="40000"/>
                  </a:schemeClr>
                </a:solidFill>
              </a:rPr>
              <a:t/>
            </a:r>
            <a:br>
              <a:rPr lang="en-US" dirty="0">
                <a:solidFill>
                  <a:schemeClr val="accent1">
                    <a:lumMod val="60000"/>
                    <a:lumOff val="40000"/>
                  </a:schemeClr>
                </a:solidFill>
              </a:rPr>
            </a:br>
            <a:r>
              <a:rPr lang="en-US" dirty="0"/>
              <a:t/>
            </a:r>
            <a:br>
              <a:rPr lang="en-US" dirty="0"/>
            </a:br>
            <a:endParaRPr lang="en-US" dirty="0"/>
          </a:p>
        </p:txBody>
      </p:sp>
      <p:sp>
        <p:nvSpPr>
          <p:cNvPr id="8" name="Rectangle 7"/>
          <p:cNvSpPr/>
          <p:nvPr/>
        </p:nvSpPr>
        <p:spPr>
          <a:xfrm>
            <a:off x="10804657" y="6488668"/>
            <a:ext cx="1387343" cy="342998"/>
          </a:xfrm>
          <a:prstGeom prst="rect">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92D050"/>
              </a:solidFill>
            </a:endParaRPr>
          </a:p>
        </p:txBody>
      </p:sp>
      <p:sp>
        <p:nvSpPr>
          <p:cNvPr id="9" name="Date Placeholder 3"/>
          <p:cNvSpPr txBox="1">
            <a:spLocks/>
          </p:cNvSpPr>
          <p:nvPr/>
        </p:nvSpPr>
        <p:spPr bwMode="auto">
          <a:xfrm>
            <a:off x="10925272" y="653844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A28EA6-7A54-450D-8BBB-878BC1152414}" type="datetime1">
              <a:rPr lang="en-US" b="1" smtClean="0">
                <a:solidFill>
                  <a:schemeClr val="bg1"/>
                </a:solidFill>
              </a:rPr>
              <a:pPr/>
              <a:t>11/12/2018</a:t>
            </a:fld>
            <a:endParaRPr lang="en-US" b="1" dirty="0">
              <a:solidFill>
                <a:schemeClr val="bg1"/>
              </a:solidFill>
            </a:endParaRPr>
          </a:p>
        </p:txBody>
      </p:sp>
      <p:pic>
        <p:nvPicPr>
          <p:cNvPr id="10" name="Picture 9" descr="ASTE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8257" y="302710"/>
            <a:ext cx="1474965" cy="806558"/>
          </a:xfrm>
          <a:prstGeom prst="rect">
            <a:avLst/>
          </a:prstGeom>
          <a:noFill/>
        </p:spPr>
      </p:pic>
      <p:sp>
        <p:nvSpPr>
          <p:cNvPr id="4" name="Rectangle 3"/>
          <p:cNvSpPr/>
          <p:nvPr/>
        </p:nvSpPr>
        <p:spPr>
          <a:xfrm>
            <a:off x="4587425" y="5882121"/>
            <a:ext cx="6096000" cy="861774"/>
          </a:xfrm>
          <a:prstGeom prst="rect">
            <a:avLst/>
          </a:prstGeom>
        </p:spPr>
        <p:txBody>
          <a:bodyPr>
            <a:spAutoFit/>
          </a:bodyPr>
          <a:lstStyle/>
          <a:p>
            <a:r>
              <a:rPr lang="en-US" sz="1600" dirty="0">
                <a:solidFill>
                  <a:srgbClr val="000000"/>
                </a:solidFill>
                <a:latin typeface="Times New Roman" panose="02020603050405020304" pitchFamily="18" charset="0"/>
                <a:ea typeface="SimSun" panose="02010600030101010101" pitchFamily="2" charset="-122"/>
              </a:rPr>
              <a:t>From: </a:t>
            </a:r>
            <a:r>
              <a:rPr lang="en-US" sz="1600" dirty="0" smtClean="0">
                <a:solidFill>
                  <a:srgbClr val="000000"/>
                </a:solidFill>
                <a:latin typeface="Times New Roman" panose="02020603050405020304" pitchFamily="18" charset="0"/>
                <a:ea typeface="SimSun" panose="02010600030101010101" pitchFamily="2" charset="-122"/>
              </a:rPr>
              <a:t>Erbil, Iraq</a:t>
            </a:r>
            <a:endParaRPr lang="en-US" sz="1600" dirty="0">
              <a:solidFill>
                <a:srgbClr val="000000"/>
              </a:solidFill>
              <a:latin typeface="Times New Roman" panose="02020603050405020304" pitchFamily="18" charset="0"/>
              <a:ea typeface="SimSun" panose="02010600030101010101" pitchFamily="2" charset="-122"/>
            </a:endParaRPr>
          </a:p>
          <a:p>
            <a:r>
              <a:rPr lang="en-US" sz="1600" dirty="0">
                <a:solidFill>
                  <a:srgbClr val="000000"/>
                </a:solidFill>
                <a:latin typeface="Times New Roman" panose="02020603050405020304" pitchFamily="18" charset="0"/>
                <a:ea typeface="SimSun" panose="02010600030101010101" pitchFamily="2" charset="-122"/>
              </a:rPr>
              <a:t>Master Student in </a:t>
            </a:r>
            <a:r>
              <a:rPr lang="en-US" sz="1600" dirty="0" err="1">
                <a:solidFill>
                  <a:srgbClr val="000000"/>
                </a:solidFill>
                <a:latin typeface="Times New Roman" panose="02020603050405020304" pitchFamily="18" charset="0"/>
                <a:ea typeface="SimSun" panose="02010600030101010101" pitchFamily="2" charset="-122"/>
              </a:rPr>
              <a:t>Firat</a:t>
            </a:r>
            <a:r>
              <a:rPr lang="en-US" sz="1600" dirty="0">
                <a:solidFill>
                  <a:srgbClr val="000000"/>
                </a:solidFill>
                <a:latin typeface="Times New Roman" panose="02020603050405020304" pitchFamily="18" charset="0"/>
                <a:ea typeface="SimSun" panose="02010600030101010101" pitchFamily="2" charset="-122"/>
              </a:rPr>
              <a:t> University Elazig, Turkey</a:t>
            </a:r>
          </a:p>
          <a:p>
            <a:r>
              <a:rPr lang="en-US" sz="1600" dirty="0">
                <a:solidFill>
                  <a:srgbClr val="000000"/>
                </a:solidFill>
                <a:latin typeface="Times New Roman" panose="02020603050405020304" pitchFamily="18" charset="0"/>
                <a:ea typeface="SimSun" panose="02010600030101010101" pitchFamily="2" charset="-122"/>
              </a:rPr>
              <a:t>e-mail: zhala.sarkawt@gmail.com).</a:t>
            </a:r>
            <a:endParaRPr lang="en-US" sz="1600" dirty="0"/>
          </a:p>
        </p:txBody>
      </p:sp>
    </p:spTree>
    <p:extLst>
      <p:ext uri="{BB962C8B-B14F-4D97-AF65-F5344CB8AC3E}">
        <p14:creationId xmlns:p14="http://schemas.microsoft.com/office/powerpoint/2010/main" val="99524771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130"/>
            <a:ext cx="10972800" cy="876498"/>
          </a:xfrm>
        </p:spPr>
        <p:txBody>
          <a:bodyPr/>
          <a:lstStyle/>
          <a:p>
            <a:r>
              <a:rPr lang="en-US" dirty="0">
                <a:solidFill>
                  <a:schemeClr val="accent1"/>
                </a:solidFill>
              </a:rPr>
              <a:t>Example of "Extract Method" Refactoring</a:t>
            </a:r>
            <a:endParaRPr lang="en-US" dirty="0"/>
          </a:p>
        </p:txBody>
      </p:sp>
      <p:sp>
        <p:nvSpPr>
          <p:cNvPr id="3" name="Content Placeholder 2"/>
          <p:cNvSpPr>
            <a:spLocks noGrp="1"/>
          </p:cNvSpPr>
          <p:nvPr>
            <p:ph idx="1"/>
          </p:nvPr>
        </p:nvSpPr>
        <p:spPr>
          <a:xfrm>
            <a:off x="609600" y="1191986"/>
            <a:ext cx="10972800" cy="4761485"/>
          </a:xfrm>
        </p:spPr>
        <p:txBody>
          <a:bodyPr/>
          <a:lstStyle/>
          <a:p>
            <a:r>
              <a:rPr lang="en-US" sz="2400" dirty="0"/>
              <a:t>After we select three lines of the code from the selection's context menu in the editor; select Refactor &gt; Extract Method or using (</a:t>
            </a:r>
            <a:r>
              <a:rPr lang="en-US" sz="2400" dirty="0" err="1"/>
              <a:t>Alt+Shift+M</a:t>
            </a:r>
            <a:r>
              <a:rPr lang="en-US" sz="2400" dirty="0"/>
              <a:t>) for the refactoring Extract Method:</a:t>
            </a:r>
          </a:p>
          <a:p>
            <a:endParaRPr lang="en-US" dirty="0"/>
          </a:p>
        </p:txBody>
      </p:sp>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10</a:t>
            </a:fld>
            <a:endParaRPr lang="en-US"/>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814" y="2024743"/>
            <a:ext cx="5976257" cy="4833257"/>
          </a:xfrm>
          <a:prstGeom prst="rect">
            <a:avLst/>
          </a:prstGeom>
          <a:noFill/>
          <a:ln>
            <a:noFill/>
          </a:ln>
        </p:spPr>
      </p:pic>
    </p:spTree>
    <p:extLst>
      <p:ext uri="{BB962C8B-B14F-4D97-AF65-F5344CB8AC3E}">
        <p14:creationId xmlns:p14="http://schemas.microsoft.com/office/powerpoint/2010/main" val="173277251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of "Extract Method" Refactoring</a:t>
            </a:r>
            <a:endParaRPr lang="en-US" dirty="0"/>
          </a:p>
        </p:txBody>
      </p:sp>
      <p:sp>
        <p:nvSpPr>
          <p:cNvPr id="3" name="Content Placeholder 2"/>
          <p:cNvSpPr>
            <a:spLocks noGrp="1"/>
          </p:cNvSpPr>
          <p:nvPr>
            <p:ph idx="1"/>
          </p:nvPr>
        </p:nvSpPr>
        <p:spPr/>
        <p:txBody>
          <a:bodyPr/>
          <a:lstStyle/>
          <a:p>
            <a:r>
              <a:rPr lang="en-US" dirty="0"/>
              <a:t>In the </a:t>
            </a:r>
            <a:r>
              <a:rPr lang="en-US" b="1" dirty="0"/>
              <a:t>Method Name</a:t>
            </a:r>
            <a:r>
              <a:rPr lang="en-US" dirty="0"/>
              <a:t> field, type </a:t>
            </a:r>
            <a:r>
              <a:rPr lang="en-US" i="1" dirty="0" err="1"/>
              <a:t>printmarks</a:t>
            </a:r>
            <a:r>
              <a:rPr lang="en-US" dirty="0"/>
              <a:t>:</a:t>
            </a:r>
          </a:p>
          <a:p>
            <a:endParaRPr lang="en-US" dirty="0"/>
          </a:p>
        </p:txBody>
      </p:sp>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11</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0" y="2171700"/>
            <a:ext cx="8108043" cy="4367213"/>
          </a:xfrm>
          <a:prstGeom prst="rect">
            <a:avLst/>
          </a:prstGeom>
          <a:noFill/>
          <a:ln>
            <a:noFill/>
          </a:ln>
        </p:spPr>
      </p:pic>
    </p:spTree>
    <p:extLst>
      <p:ext uri="{BB962C8B-B14F-4D97-AF65-F5344CB8AC3E}">
        <p14:creationId xmlns:p14="http://schemas.microsoft.com/office/powerpoint/2010/main" val="246590200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of "Extract Method" Refactoring</a:t>
            </a:r>
            <a:endParaRPr lang="en-US" dirty="0"/>
          </a:p>
        </p:txBody>
      </p:sp>
      <p:sp>
        <p:nvSpPr>
          <p:cNvPr id="3" name="Content Placeholder 2"/>
          <p:cNvSpPr>
            <a:spLocks noGrp="1"/>
          </p:cNvSpPr>
          <p:nvPr>
            <p:ph idx="1"/>
          </p:nvPr>
        </p:nvSpPr>
        <p:spPr/>
        <p:txBody>
          <a:bodyPr/>
          <a:lstStyle/>
          <a:p>
            <a:r>
              <a:rPr lang="en-US" dirty="0"/>
              <a:t>After refactoring, we get a cleaner and more readable code:</a:t>
            </a:r>
          </a:p>
          <a:p>
            <a:endParaRPr lang="en-US" dirty="0"/>
          </a:p>
        </p:txBody>
      </p:sp>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12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785741" y="2125923"/>
            <a:ext cx="6598557" cy="3395634"/>
          </a:xfrm>
          <a:prstGeom prst="rect">
            <a:avLst/>
          </a:prstGeom>
          <a:noFill/>
          <a:ln>
            <a:noFill/>
          </a:ln>
        </p:spPr>
      </p:pic>
    </p:spTree>
    <p:extLst>
      <p:ext uri="{BB962C8B-B14F-4D97-AF65-F5344CB8AC3E}">
        <p14:creationId xmlns:p14="http://schemas.microsoft.com/office/powerpoint/2010/main" val="304127455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857250" indent="-857250" algn="ctr">
              <a:buFont typeface="+mj-lt"/>
              <a:buAutoNum type="romanUcPeriod" startAt="3"/>
            </a:pPr>
            <a:r>
              <a:rPr lang="en-US" dirty="0" smtClean="0">
                <a:solidFill>
                  <a:schemeClr val="tx2">
                    <a:lumMod val="60000"/>
                    <a:lumOff val="40000"/>
                  </a:schemeClr>
                </a:solidFill>
              </a:rPr>
              <a:t>RESULTS</a:t>
            </a:r>
            <a:r>
              <a:rPr lang="en-US" dirty="0">
                <a:solidFill>
                  <a:schemeClr val="tx2">
                    <a:lumMod val="60000"/>
                    <a:lumOff val="40000"/>
                  </a:schemeClr>
                </a:solidFill>
              </a:rPr>
              <a:t/>
            </a:r>
            <a:br>
              <a:rPr lang="en-US" dirty="0">
                <a:solidFill>
                  <a:schemeClr val="tx2">
                    <a:lumMod val="60000"/>
                    <a:lumOff val="40000"/>
                  </a:schemeClr>
                </a:solidFill>
              </a:rPr>
            </a:br>
            <a:endParaRPr lang="en-US" dirty="0"/>
          </a:p>
        </p:txBody>
      </p:sp>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13</a:t>
            </a:fld>
            <a:endParaRPr lang="en-US"/>
          </a:p>
        </p:txBody>
      </p:sp>
      <p:sp>
        <p:nvSpPr>
          <p:cNvPr id="6" name="Content Placeholder 2"/>
          <p:cNvSpPr>
            <a:spLocks noGrp="1"/>
          </p:cNvSpPr>
          <p:nvPr>
            <p:ph idx="1"/>
          </p:nvPr>
        </p:nvSpPr>
        <p:spPr>
          <a:xfrm>
            <a:off x="446314" y="719630"/>
            <a:ext cx="10972800" cy="4525963"/>
          </a:xfrm>
        </p:spPr>
        <p:txBody>
          <a:bodyPr>
            <a:normAutofit lnSpcReduction="10000"/>
          </a:bodyPr>
          <a:lstStyle/>
          <a:p>
            <a:pPr marL="0" lvl="0" indent="0" algn="just">
              <a:buNone/>
            </a:pPr>
            <a:endParaRPr lang="en-US" dirty="0"/>
          </a:p>
          <a:p>
            <a:pPr lvl="0" algn="just">
              <a:buBlip>
                <a:blip r:embed="rId2"/>
              </a:buBlip>
            </a:pPr>
            <a:r>
              <a:rPr lang="en-US" dirty="0" smtClean="0"/>
              <a:t>The </a:t>
            </a:r>
            <a:r>
              <a:rPr lang="en-US" dirty="0"/>
              <a:t>important part of the test is to make sure that your application performs efficiently and responsibly. This is where code analysis and profiling tools and techniques are evaluated: allows you to evaluate your code for errors, bottlenecks, and efficient use of processing and memory resources. Modern code recognizers can direct you to the exact lines of code that need to be </a:t>
            </a:r>
            <a:r>
              <a:rPr lang="en-US" dirty="0" smtClean="0"/>
              <a:t>resold.</a:t>
            </a:r>
          </a:p>
          <a:p>
            <a:pPr lvl="0" algn="just">
              <a:buBlip>
                <a:blip r:embed="rId2"/>
              </a:buBlip>
            </a:pPr>
            <a:r>
              <a:rPr lang="en-US" dirty="0" smtClean="0"/>
              <a:t>The </a:t>
            </a:r>
            <a:r>
              <a:rPr lang="en-US" dirty="0"/>
              <a:t>re-export tools change between IDEs and software programs. Visual Studio contains embedded built-in analysis tools. </a:t>
            </a:r>
          </a:p>
          <a:p>
            <a:endParaRPr lang="en-US" dirty="0"/>
          </a:p>
        </p:txBody>
      </p:sp>
    </p:spTree>
    <p:extLst>
      <p:ext uri="{BB962C8B-B14F-4D97-AF65-F5344CB8AC3E}">
        <p14:creationId xmlns:p14="http://schemas.microsoft.com/office/powerpoint/2010/main" val="92804263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38" y="189913"/>
            <a:ext cx="10972800" cy="1143000"/>
          </a:xfrm>
        </p:spPr>
        <p:txBody>
          <a:bodyPr>
            <a:normAutofit/>
          </a:bodyPr>
          <a:lstStyle/>
          <a:p>
            <a:pPr marL="857250" indent="-857250">
              <a:spcBef>
                <a:spcPct val="20000"/>
              </a:spcBef>
              <a:buFont typeface="+mj-lt"/>
              <a:buAutoNum type="romanUcPeriod" startAt="4"/>
            </a:pPr>
            <a:r>
              <a:rPr lang="en-US" sz="4000" dirty="0" smtClean="0">
                <a:solidFill>
                  <a:schemeClr val="tx2">
                    <a:lumMod val="60000"/>
                    <a:lumOff val="40000"/>
                  </a:schemeClr>
                </a:solidFill>
              </a:rPr>
              <a:t>DISCUSSION </a:t>
            </a:r>
            <a:r>
              <a:rPr lang="en-US" sz="4000" dirty="0">
                <a:solidFill>
                  <a:schemeClr val="tx2">
                    <a:lumMod val="60000"/>
                    <a:lumOff val="40000"/>
                  </a:schemeClr>
                </a:solidFill>
              </a:rPr>
              <a:t>AND </a:t>
            </a:r>
            <a:r>
              <a:rPr lang="en-US" sz="4000" dirty="0" smtClean="0">
                <a:solidFill>
                  <a:schemeClr val="tx2">
                    <a:lumMod val="60000"/>
                    <a:lumOff val="40000"/>
                  </a:schemeClr>
                </a:solidFill>
              </a:rPr>
              <a:t>CONCLUTION</a:t>
            </a:r>
            <a:endParaRPr lang="en-US" sz="4000" dirty="0">
              <a:solidFill>
                <a:srgbClr val="FF3399"/>
              </a:solidFill>
            </a:endParaRPr>
          </a:p>
        </p:txBody>
      </p:sp>
      <p:sp>
        <p:nvSpPr>
          <p:cNvPr id="5" name="Slide Number Placeholder 4"/>
          <p:cNvSpPr>
            <a:spLocks noGrp="1"/>
          </p:cNvSpPr>
          <p:nvPr>
            <p:ph type="sldNum" sz="quarter" idx="12"/>
          </p:nvPr>
        </p:nvSpPr>
        <p:spPr/>
        <p:txBody>
          <a:bodyPr/>
          <a:lstStyle/>
          <a:p>
            <a:fld id="{758633CE-76EB-422B-BC64-BEADA3AAAEED}" type="slidenum">
              <a:rPr lang="en-US" smtClean="0"/>
              <a:t>14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400" y="1222724"/>
            <a:ext cx="2133600" cy="352747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bevelB/>
            <a:contourClr>
              <a:srgbClr val="C0C0C0"/>
            </a:contourClr>
          </a:sp3d>
        </p:spPr>
      </p:pic>
      <p:sp>
        <p:nvSpPr>
          <p:cNvPr id="7" name="Rectangle 6"/>
          <p:cNvSpPr/>
          <p:nvPr/>
        </p:nvSpPr>
        <p:spPr>
          <a:xfrm>
            <a:off x="10804657" y="6488668"/>
            <a:ext cx="1387343" cy="342998"/>
          </a:xfrm>
          <a:prstGeom prst="rect">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92D050"/>
              </a:solidFill>
            </a:endParaRPr>
          </a:p>
        </p:txBody>
      </p:sp>
      <p:sp>
        <p:nvSpPr>
          <p:cNvPr id="8" name="Date Placeholder 3"/>
          <p:cNvSpPr txBox="1">
            <a:spLocks/>
          </p:cNvSpPr>
          <p:nvPr/>
        </p:nvSpPr>
        <p:spPr bwMode="auto">
          <a:xfrm>
            <a:off x="10925272" y="653844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A28EA6-7A54-450D-8BBB-878BC1152414}" type="datetime1">
              <a:rPr lang="en-US" b="1" smtClean="0">
                <a:solidFill>
                  <a:schemeClr val="bg1"/>
                </a:solidFill>
              </a:rPr>
              <a:pPr/>
              <a:t>11/12/2018</a:t>
            </a:fld>
            <a:endParaRPr lang="en-US" b="1" dirty="0">
              <a:solidFill>
                <a:schemeClr val="bg1"/>
              </a:solidFill>
            </a:endParaRPr>
          </a:p>
        </p:txBody>
      </p:sp>
      <p:sp>
        <p:nvSpPr>
          <p:cNvPr id="4" name="Content Placeholder 3"/>
          <p:cNvSpPr>
            <a:spLocks noGrp="1"/>
          </p:cNvSpPr>
          <p:nvPr>
            <p:ph idx="1"/>
          </p:nvPr>
        </p:nvSpPr>
        <p:spPr>
          <a:xfrm>
            <a:off x="0" y="1222724"/>
            <a:ext cx="10186737" cy="3846581"/>
          </a:xfrm>
        </p:spPr>
        <p:txBody>
          <a:bodyPr>
            <a:normAutofit lnSpcReduction="10000"/>
          </a:bodyPr>
          <a:lstStyle/>
          <a:p>
            <a:pPr algn="just"/>
            <a:r>
              <a:rPr lang="en-US" dirty="0"/>
              <a:t>The use of the hide method by the project analyzer allows the detection of excess method scope. It also suggests how to make the procedure private where it is convenient. </a:t>
            </a:r>
            <a:endParaRPr lang="en-US" dirty="0" smtClean="0"/>
          </a:p>
          <a:p>
            <a:pPr algn="just"/>
            <a:r>
              <a:rPr lang="en-US" dirty="0" smtClean="0"/>
              <a:t>This </a:t>
            </a:r>
            <a:r>
              <a:rPr lang="en-US" dirty="0"/>
              <a:t>procedure can also be done by making the variable to be local. The cases for substitute nested conditional with guard clauses, the project analyzer is able to identify unwarranted conditional nesting. </a:t>
            </a:r>
            <a:endParaRPr lang="en-US" dirty="0" smtClean="0"/>
          </a:p>
          <a:p>
            <a:pPr algn="just"/>
            <a:r>
              <a:rPr lang="en-US" dirty="0" smtClean="0"/>
              <a:t>This </a:t>
            </a:r>
            <a:r>
              <a:rPr lang="en-US" dirty="0"/>
              <a:t>is essential to understanding the steps taken in its execution, making it easier to read.</a:t>
            </a:r>
          </a:p>
          <a:p>
            <a:pPr algn="just"/>
            <a:endParaRPr lang="en-US" dirty="0"/>
          </a:p>
        </p:txBody>
      </p:sp>
    </p:spTree>
    <p:extLst>
      <p:ext uri="{BB962C8B-B14F-4D97-AF65-F5344CB8AC3E}">
        <p14:creationId xmlns:p14="http://schemas.microsoft.com/office/powerpoint/2010/main" val="282139539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239" y="1372762"/>
            <a:ext cx="8276932" cy="3648417"/>
          </a:xfrm>
        </p:spPr>
        <p:txBody>
          <a:bodyPr>
            <a:noAutofit/>
          </a:bodyPr>
          <a:lstStyle/>
          <a:p>
            <a:pPr algn="just"/>
            <a:r>
              <a:rPr lang="en-US" sz="2200" dirty="0"/>
              <a:t>The procedure of using the manual as a refactoring tool is long. This is with the inclusion of a similar line of code in various locations. </a:t>
            </a:r>
          </a:p>
          <a:p>
            <a:pPr algn="just"/>
            <a:r>
              <a:rPr lang="en-US" sz="2200" dirty="0"/>
              <a:t>In the case where a logical structure exists in more than two procedures which may be as a result of duplication and pasting of the codes. </a:t>
            </a:r>
            <a:endParaRPr lang="en-US" sz="2200" dirty="0" smtClean="0"/>
          </a:p>
          <a:p>
            <a:pPr algn="just"/>
            <a:r>
              <a:rPr lang="en-US" sz="2200" dirty="0" smtClean="0"/>
              <a:t>The </a:t>
            </a:r>
            <a:r>
              <a:rPr lang="en-US" sz="2200" dirty="0"/>
              <a:t>multifaceted expressions formed are easily detected in a flow chart. </a:t>
            </a:r>
            <a:endParaRPr lang="en-US" sz="2200" dirty="0" smtClean="0"/>
          </a:p>
          <a:p>
            <a:pPr algn="just"/>
            <a:r>
              <a:rPr lang="en-US" sz="2200" dirty="0" smtClean="0"/>
              <a:t>It </a:t>
            </a:r>
            <a:r>
              <a:rPr lang="en-US" sz="2200" dirty="0"/>
              <a:t>provides a suitable platform for the logic to be rewritten in a simpler manner.</a:t>
            </a:r>
            <a:endParaRPr lang="en-US" sz="2200" dirty="0" smtClean="0"/>
          </a:p>
        </p:txBody>
      </p:sp>
      <p:sp>
        <p:nvSpPr>
          <p:cNvPr id="5" name="Slide Number Placeholder 4"/>
          <p:cNvSpPr>
            <a:spLocks noGrp="1"/>
          </p:cNvSpPr>
          <p:nvPr>
            <p:ph type="sldNum" sz="quarter" idx="12"/>
          </p:nvPr>
        </p:nvSpPr>
        <p:spPr/>
        <p:txBody>
          <a:bodyPr/>
          <a:lstStyle/>
          <a:p>
            <a:fld id="{758633CE-76EB-422B-BC64-BEADA3AAAEED}" type="slidenum">
              <a:rPr lang="en-US" smtClean="0"/>
              <a:t>15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0931" y="2293033"/>
            <a:ext cx="4001069" cy="293926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6350" prstMaterial="matte">
            <a:bevelT w="63500" h="50800"/>
            <a:extrusionClr>
              <a:schemeClr val="bg1"/>
            </a:extrusionClr>
            <a:contourClr>
              <a:schemeClr val="bg1"/>
            </a:contourClr>
          </a:sp3d>
        </p:spPr>
      </p:pic>
      <p:sp>
        <p:nvSpPr>
          <p:cNvPr id="7" name="Rectangle 6"/>
          <p:cNvSpPr/>
          <p:nvPr/>
        </p:nvSpPr>
        <p:spPr>
          <a:xfrm>
            <a:off x="10804657" y="6488668"/>
            <a:ext cx="1387343" cy="342998"/>
          </a:xfrm>
          <a:prstGeom prst="rect">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92D050"/>
              </a:solidFill>
            </a:endParaRPr>
          </a:p>
        </p:txBody>
      </p:sp>
      <p:sp>
        <p:nvSpPr>
          <p:cNvPr id="8" name="Date Placeholder 3"/>
          <p:cNvSpPr txBox="1">
            <a:spLocks/>
          </p:cNvSpPr>
          <p:nvPr/>
        </p:nvSpPr>
        <p:spPr bwMode="auto">
          <a:xfrm>
            <a:off x="10925272" y="653844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A28EA6-7A54-450D-8BBB-878BC1152414}" type="datetime1">
              <a:rPr lang="en-US" b="1" smtClean="0">
                <a:solidFill>
                  <a:schemeClr val="bg1"/>
                </a:solidFill>
              </a:rPr>
              <a:pPr/>
              <a:t>11/12/2018</a:t>
            </a:fld>
            <a:endParaRPr lang="en-US" b="1" dirty="0">
              <a:solidFill>
                <a:schemeClr val="bg1"/>
              </a:solidFill>
            </a:endParaRPr>
          </a:p>
        </p:txBody>
      </p:sp>
      <p:sp>
        <p:nvSpPr>
          <p:cNvPr id="9" name="Title 1"/>
          <p:cNvSpPr>
            <a:spLocks noGrp="1"/>
          </p:cNvSpPr>
          <p:nvPr>
            <p:ph type="title"/>
          </p:nvPr>
        </p:nvSpPr>
        <p:spPr>
          <a:xfrm>
            <a:off x="609600" y="120650"/>
            <a:ext cx="11164888" cy="904875"/>
          </a:xfrm>
        </p:spPr>
        <p:txBody>
          <a:bodyPr>
            <a:normAutofit/>
          </a:bodyPr>
          <a:lstStyle/>
          <a:p>
            <a:pPr marL="857250" indent="-857250">
              <a:spcBef>
                <a:spcPct val="20000"/>
              </a:spcBef>
              <a:buFont typeface="+mj-lt"/>
              <a:buAutoNum type="romanUcPeriod" startAt="4"/>
            </a:pPr>
            <a:r>
              <a:rPr lang="en-US" sz="4000" dirty="0" smtClean="0">
                <a:solidFill>
                  <a:schemeClr val="tx2">
                    <a:lumMod val="60000"/>
                    <a:lumOff val="40000"/>
                  </a:schemeClr>
                </a:solidFill>
              </a:rPr>
              <a:t>DISCUSSION </a:t>
            </a:r>
            <a:r>
              <a:rPr lang="en-US" sz="4000" dirty="0">
                <a:solidFill>
                  <a:schemeClr val="tx2">
                    <a:lumMod val="60000"/>
                    <a:lumOff val="40000"/>
                  </a:schemeClr>
                </a:solidFill>
              </a:rPr>
              <a:t>AND </a:t>
            </a:r>
            <a:r>
              <a:rPr lang="en-US" sz="4000" dirty="0" smtClean="0">
                <a:solidFill>
                  <a:schemeClr val="tx2">
                    <a:lumMod val="60000"/>
                    <a:lumOff val="40000"/>
                  </a:schemeClr>
                </a:solidFill>
              </a:rPr>
              <a:t>CONCLUTION</a:t>
            </a:r>
            <a:endParaRPr lang="en-US" sz="4000" dirty="0">
              <a:solidFill>
                <a:srgbClr val="FF3399"/>
              </a:solidFill>
            </a:endParaRPr>
          </a:p>
        </p:txBody>
      </p:sp>
    </p:spTree>
    <p:extLst>
      <p:ext uri="{BB962C8B-B14F-4D97-AF65-F5344CB8AC3E}">
        <p14:creationId xmlns:p14="http://schemas.microsoft.com/office/powerpoint/2010/main" val="393034223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1CF0F-20AC-4F5E-8112-C62DC4CFF71C}" type="datetime1">
              <a:rPr lang="en-US" smtClean="0"/>
              <a:t>11/12/2018</a:t>
            </a:fld>
            <a:endParaRPr lang="en-US"/>
          </a:p>
        </p:txBody>
      </p:sp>
      <p:sp>
        <p:nvSpPr>
          <p:cNvPr id="3" name="Slide Number Placeholder 2"/>
          <p:cNvSpPr>
            <a:spLocks noGrp="1"/>
          </p:cNvSpPr>
          <p:nvPr>
            <p:ph type="sldNum" sz="quarter" idx="12"/>
          </p:nvPr>
        </p:nvSpPr>
        <p:spPr/>
        <p:txBody>
          <a:bodyPr/>
          <a:lstStyle/>
          <a:p>
            <a:fld id="{758633CE-76EB-422B-BC64-BEADA3AAAEED}" type="slidenum">
              <a:rPr lang="en-US" smtClean="0"/>
              <a:t>16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487" y="0"/>
            <a:ext cx="5827238" cy="6858000"/>
          </a:xfrm>
          <a:prstGeom prst="rect">
            <a:avLst/>
          </a:prstGeom>
        </p:spPr>
      </p:pic>
      <p:sp>
        <p:nvSpPr>
          <p:cNvPr id="4" name="Rectangle 3"/>
          <p:cNvSpPr/>
          <p:nvPr/>
        </p:nvSpPr>
        <p:spPr>
          <a:xfrm>
            <a:off x="95948" y="3924351"/>
            <a:ext cx="5043812" cy="646331"/>
          </a:xfrm>
          <a:prstGeom prst="rect">
            <a:avLst/>
          </a:prstGeom>
        </p:spPr>
        <p:txBody>
          <a:bodyPr wrap="square">
            <a:spAutoFit/>
          </a:bodyPr>
          <a:lstStyle/>
          <a:p>
            <a:r>
              <a:rPr lang="en-US" dirty="0" err="1">
                <a:solidFill>
                  <a:srgbClr val="000000"/>
                </a:solidFill>
                <a:latin typeface="Times New Roman" panose="02020603050405020304" pitchFamily="18" charset="0"/>
                <a:ea typeface="SimSun" panose="02010600030101010101" pitchFamily="2" charset="-122"/>
              </a:rPr>
              <a:t>Zhala</a:t>
            </a:r>
            <a:r>
              <a:rPr lang="en-US" dirty="0">
                <a:solidFill>
                  <a:srgbClr val="000000"/>
                </a:solidFill>
                <a:latin typeface="Times New Roman" panose="02020603050405020304" pitchFamily="18" charset="0"/>
                <a:ea typeface="SimSun" panose="02010600030101010101" pitchFamily="2" charset="-122"/>
              </a:rPr>
              <a:t> </a:t>
            </a:r>
            <a:r>
              <a:rPr lang="en-US" dirty="0" err="1">
                <a:solidFill>
                  <a:srgbClr val="000000"/>
                </a:solidFill>
                <a:latin typeface="Times New Roman" panose="02020603050405020304" pitchFamily="18" charset="0"/>
                <a:ea typeface="SimSun" panose="02010600030101010101" pitchFamily="2" charset="-122"/>
              </a:rPr>
              <a:t>Sarkawt</a:t>
            </a:r>
            <a:r>
              <a:rPr lang="en-US" dirty="0">
                <a:solidFill>
                  <a:srgbClr val="000000"/>
                </a:solidFill>
                <a:latin typeface="Times New Roman" panose="02020603050405020304" pitchFamily="18" charset="0"/>
                <a:ea typeface="SimSun" panose="02010600030101010101" pitchFamily="2" charset="-122"/>
              </a:rPr>
              <a:t> OTHMAN</a:t>
            </a:r>
            <a:r>
              <a:rPr lang="en-US" b="1" dirty="0">
                <a:solidFill>
                  <a:srgbClr val="000000"/>
                </a:solidFill>
                <a:latin typeface="Times New Roman" panose="02020603050405020304" pitchFamily="18" charset="0"/>
                <a:ea typeface="SimSun" panose="02010600030101010101" pitchFamily="2" charset="-122"/>
              </a:rPr>
              <a:t>,</a:t>
            </a:r>
            <a:r>
              <a:rPr lang="en-US" dirty="0">
                <a:solidFill>
                  <a:srgbClr val="000000"/>
                </a:solidFill>
                <a:latin typeface="Times New Roman" panose="02020603050405020304" pitchFamily="18" charset="0"/>
                <a:ea typeface="SimSun" panose="02010600030101010101" pitchFamily="2" charset="-122"/>
              </a:rPr>
              <a:t> Elazig 23119 </a:t>
            </a:r>
            <a:r>
              <a:rPr lang="en-US" dirty="0" smtClean="0">
                <a:solidFill>
                  <a:srgbClr val="000000"/>
                </a:solidFill>
                <a:latin typeface="Times New Roman" panose="02020603050405020304" pitchFamily="18" charset="0"/>
                <a:ea typeface="SimSun" panose="02010600030101010101" pitchFamily="2" charset="-122"/>
              </a:rPr>
              <a:t>Turkey, </a:t>
            </a:r>
          </a:p>
          <a:p>
            <a:r>
              <a:rPr lang="en-US" dirty="0" smtClean="0">
                <a:solidFill>
                  <a:srgbClr val="000000"/>
                </a:solidFill>
                <a:latin typeface="Times New Roman" panose="02020603050405020304" pitchFamily="18" charset="0"/>
                <a:ea typeface="SimSun" panose="02010600030101010101" pitchFamily="2" charset="-122"/>
              </a:rPr>
              <a:t>e-mail</a:t>
            </a:r>
            <a:r>
              <a:rPr lang="en-US" dirty="0">
                <a:solidFill>
                  <a:srgbClr val="000000"/>
                </a:solidFill>
                <a:latin typeface="Times New Roman" panose="02020603050405020304" pitchFamily="18" charset="0"/>
                <a:ea typeface="SimSun" panose="02010600030101010101" pitchFamily="2" charset="-122"/>
              </a:rPr>
              <a:t>: zhala.sarkawt@gmail.com).</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075" y="221635"/>
            <a:ext cx="2661558" cy="2809881"/>
          </a:xfrm>
          <a:prstGeom prst="rect">
            <a:avLst/>
          </a:prstGeom>
        </p:spPr>
      </p:pic>
      <p:sp>
        <p:nvSpPr>
          <p:cNvPr id="7" name="Rectangle 6"/>
          <p:cNvSpPr/>
          <p:nvPr/>
        </p:nvSpPr>
        <p:spPr>
          <a:xfrm>
            <a:off x="191897" y="3062435"/>
            <a:ext cx="4851915" cy="830997"/>
          </a:xfrm>
          <a:prstGeom prst="rect">
            <a:avLst/>
          </a:prstGeom>
        </p:spPr>
        <p:txBody>
          <a:bodyPr wrap="square">
            <a:spAutoFit/>
          </a:bodyPr>
          <a:lstStyle/>
          <a:p>
            <a:r>
              <a:rPr lang="en-US" sz="2400" b="1" dirty="0">
                <a:solidFill>
                  <a:srgbClr val="FF0000"/>
                </a:solidFill>
              </a:rPr>
              <a:t>Please do not hesitate to contact me if you have any questions.</a:t>
            </a:r>
          </a:p>
        </p:txBody>
      </p:sp>
    </p:spTree>
    <p:extLst>
      <p:ext uri="{BB962C8B-B14F-4D97-AF65-F5344CB8AC3E}">
        <p14:creationId xmlns:p14="http://schemas.microsoft.com/office/powerpoint/2010/main" val="3915578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07933"/>
            <a:ext cx="10972800" cy="1143000"/>
          </a:xfrm>
        </p:spPr>
        <p:txBody>
          <a:bodyPr/>
          <a:lstStyle/>
          <a:p>
            <a:r>
              <a:rPr lang="en-US" dirty="0">
                <a:solidFill>
                  <a:schemeClr val="accent2">
                    <a:lumMod val="75000"/>
                  </a:schemeClr>
                </a:solidFill>
              </a:rPr>
              <a:t>Contents</a:t>
            </a:r>
          </a:p>
        </p:txBody>
      </p:sp>
      <p:sp>
        <p:nvSpPr>
          <p:cNvPr id="3" name="Date Placeholder 2"/>
          <p:cNvSpPr>
            <a:spLocks noGrp="1"/>
          </p:cNvSpPr>
          <p:nvPr>
            <p:ph type="dt" sz="half" idx="10"/>
          </p:nvPr>
        </p:nvSpPr>
        <p:spPr/>
        <p:txBody>
          <a:bodyPr/>
          <a:lstStyle/>
          <a:p>
            <a:fld id="{A5890E34-02E3-449E-ABE1-35C0E4A4EC3F}" type="datetime1">
              <a:rPr lang="en-US" smtClean="0"/>
              <a:t>11/12/2018</a:t>
            </a:fld>
            <a:endParaRPr lang="en-US"/>
          </a:p>
        </p:txBody>
      </p:sp>
      <p:sp>
        <p:nvSpPr>
          <p:cNvPr id="4" name="Slide Number Placeholder 3"/>
          <p:cNvSpPr>
            <a:spLocks noGrp="1"/>
          </p:cNvSpPr>
          <p:nvPr>
            <p:ph type="sldNum" sz="quarter" idx="12"/>
          </p:nvPr>
        </p:nvSpPr>
        <p:spPr/>
        <p:txBody>
          <a:bodyPr/>
          <a:lstStyle/>
          <a:p>
            <a:fld id="{758633CE-76EB-422B-BC64-BEADA3AAAEED}" type="slidenum">
              <a:rPr lang="en-US" smtClean="0"/>
              <a:t>2</a:t>
            </a:fld>
            <a:endParaRPr lang="en-US"/>
          </a:p>
        </p:txBody>
      </p:sp>
      <p:sp>
        <p:nvSpPr>
          <p:cNvPr id="5" name="Rectangle 4"/>
          <p:cNvSpPr/>
          <p:nvPr/>
        </p:nvSpPr>
        <p:spPr>
          <a:xfrm>
            <a:off x="609600" y="1830039"/>
            <a:ext cx="8982530" cy="3108543"/>
          </a:xfrm>
          <a:prstGeom prst="rect">
            <a:avLst/>
          </a:prstGeom>
        </p:spPr>
        <p:txBody>
          <a:bodyPr wrap="square">
            <a:spAutoFit/>
          </a:bodyPr>
          <a:lstStyle/>
          <a:p>
            <a:pPr marL="571500" lvl="0" indent="-571500">
              <a:spcBef>
                <a:spcPct val="20000"/>
              </a:spcBef>
              <a:buFont typeface="+mj-lt"/>
              <a:buAutoNum type="romanUcPeriod"/>
            </a:pPr>
            <a:r>
              <a:rPr lang="en-US" sz="2800" b="1" dirty="0" smtClean="0">
                <a:solidFill>
                  <a:schemeClr val="tx2">
                    <a:lumMod val="60000"/>
                    <a:lumOff val="40000"/>
                  </a:schemeClr>
                </a:solidFill>
                <a:latin typeface="Microsoft New Tai Lue" pitchFamily="34" charset="0"/>
                <a:cs typeface="Microsoft New Tai Lue" pitchFamily="34" charset="0"/>
              </a:rPr>
              <a:t>INTRODUCTION</a:t>
            </a:r>
          </a:p>
          <a:p>
            <a:pPr marL="400050" lvl="0" indent="-400050">
              <a:spcBef>
                <a:spcPct val="20000"/>
              </a:spcBef>
              <a:buFont typeface="+mj-lt"/>
              <a:buAutoNum type="romanUcPeriod"/>
            </a:pPr>
            <a:r>
              <a:rPr lang="en-US" sz="2800" b="1" cap="small" dirty="0" smtClean="0">
                <a:solidFill>
                  <a:schemeClr val="tx2">
                    <a:lumMod val="60000"/>
                    <a:lumOff val="40000"/>
                  </a:schemeClr>
                </a:solidFill>
                <a:latin typeface="Microsoft New Tai Lue" panose="020B0502040204020203" pitchFamily="34" charset="0"/>
                <a:cs typeface="Microsoft New Tai Lue" panose="020B0502040204020203" pitchFamily="34" charset="0"/>
              </a:rPr>
              <a:t> METHOD AND MATERIALS</a:t>
            </a:r>
          </a:p>
          <a:p>
            <a:pPr marL="400050" lvl="0" indent="-400050">
              <a:spcBef>
                <a:spcPct val="20000"/>
              </a:spcBef>
              <a:buFont typeface="+mj-lt"/>
              <a:buAutoNum type="romanUcPeriod"/>
            </a:pPr>
            <a:r>
              <a:rPr lang="en-US" sz="2800" b="1" dirty="0" smtClean="0">
                <a:solidFill>
                  <a:schemeClr val="tx2">
                    <a:lumMod val="60000"/>
                    <a:lumOff val="40000"/>
                  </a:schemeClr>
                </a:solidFill>
                <a:latin typeface="Microsoft New Tai Lue" pitchFamily="34" charset="0"/>
                <a:cs typeface="Microsoft New Tai Lue" pitchFamily="34" charset="0"/>
              </a:rPr>
              <a:t> RESULTS</a:t>
            </a:r>
          </a:p>
          <a:p>
            <a:pPr marL="400050" indent="-400050">
              <a:spcBef>
                <a:spcPct val="20000"/>
              </a:spcBef>
              <a:buFont typeface="+mj-lt"/>
              <a:buAutoNum type="romanUcPeriod"/>
            </a:pPr>
            <a:r>
              <a:rPr lang="en-US" sz="2800" b="1" dirty="0" smtClean="0">
                <a:solidFill>
                  <a:schemeClr val="tx2">
                    <a:lumMod val="60000"/>
                    <a:lumOff val="40000"/>
                  </a:schemeClr>
                </a:solidFill>
                <a:latin typeface="Microsoft New Tai Lue" pitchFamily="34" charset="0"/>
                <a:cs typeface="Microsoft New Tai Lue" pitchFamily="34" charset="0"/>
              </a:rPr>
              <a:t> DISCUSSION AND CONCLUTION</a:t>
            </a:r>
          </a:p>
          <a:p>
            <a:pPr>
              <a:spcBef>
                <a:spcPct val="20000"/>
              </a:spcBef>
            </a:pPr>
            <a:endParaRPr lang="en-US" sz="2800" b="1" dirty="0" smtClean="0">
              <a:solidFill>
                <a:schemeClr val="tx2">
                  <a:lumMod val="60000"/>
                  <a:lumOff val="40000"/>
                </a:schemeClr>
              </a:solidFill>
              <a:latin typeface="Microsoft New Tai Lue" pitchFamily="34" charset="0"/>
              <a:cs typeface="Microsoft New Tai Lue" pitchFamily="34" charset="0"/>
            </a:endParaRPr>
          </a:p>
          <a:p>
            <a:pPr lvl="0">
              <a:spcBef>
                <a:spcPct val="20000"/>
              </a:spcBef>
            </a:pPr>
            <a:endParaRPr lang="en-US" sz="2800" b="1" dirty="0">
              <a:solidFill>
                <a:schemeClr val="tx2">
                  <a:lumMod val="60000"/>
                  <a:lumOff val="40000"/>
                </a:schemeClr>
              </a:solidFill>
              <a:latin typeface="Microsoft New Tai Lue" pitchFamily="34" charset="0"/>
              <a:cs typeface="Microsoft New Tai Lue" pitchFamily="34" charset="0"/>
            </a:endParaRPr>
          </a:p>
        </p:txBody>
      </p:sp>
    </p:spTree>
    <p:extLst>
      <p:ext uri="{BB962C8B-B14F-4D97-AF65-F5344CB8AC3E}">
        <p14:creationId xmlns:p14="http://schemas.microsoft.com/office/powerpoint/2010/main" val="228056156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505" y="132354"/>
            <a:ext cx="8596668" cy="1003301"/>
          </a:xfrm>
        </p:spPr>
        <p:txBody>
          <a:bodyPr>
            <a:normAutofit/>
          </a:bodyPr>
          <a:lstStyle/>
          <a:p>
            <a:pPr marL="571500" lvl="0" indent="-571500" algn="ctr">
              <a:spcBef>
                <a:spcPct val="20000"/>
              </a:spcBef>
              <a:buFont typeface="+mj-lt"/>
              <a:buAutoNum type="romanUcPeriod"/>
            </a:pPr>
            <a:r>
              <a:rPr lang="en-US" dirty="0">
                <a:solidFill>
                  <a:schemeClr val="accent1"/>
                </a:solidFill>
              </a:rPr>
              <a:t>INTRODUCTION</a:t>
            </a:r>
          </a:p>
        </p:txBody>
      </p:sp>
      <p:sp>
        <p:nvSpPr>
          <p:cNvPr id="3" name="Content Placeholder 2"/>
          <p:cNvSpPr>
            <a:spLocks noGrp="1"/>
          </p:cNvSpPr>
          <p:nvPr>
            <p:ph idx="1"/>
          </p:nvPr>
        </p:nvSpPr>
        <p:spPr>
          <a:xfrm>
            <a:off x="473529" y="1539091"/>
            <a:ext cx="8751192" cy="4793586"/>
          </a:xfrm>
        </p:spPr>
        <p:txBody>
          <a:bodyPr>
            <a:normAutofit/>
          </a:bodyPr>
          <a:lstStyle/>
          <a:p>
            <a:pPr lvl="0" algn="just">
              <a:buBlip>
                <a:blip r:embed="rId3"/>
              </a:buBlip>
            </a:pPr>
            <a:r>
              <a:rPr lang="en-US" sz="2400" dirty="0" smtClean="0"/>
              <a:t>Refactoring </a:t>
            </a:r>
            <a:r>
              <a:rPr lang="en-US" sz="2400" dirty="0"/>
              <a:t>is a technique of fluctuating the now prevailing basis codes using an unconventional as well as the incremental system. </a:t>
            </a:r>
            <a:endParaRPr lang="en-US" sz="2400" dirty="0" smtClean="0"/>
          </a:p>
          <a:p>
            <a:pPr lvl="0" algn="just">
              <a:buBlip>
                <a:blip r:embed="rId3"/>
              </a:buBlip>
            </a:pPr>
            <a:r>
              <a:rPr lang="en-US" sz="2400" dirty="0" smtClean="0"/>
              <a:t>The </a:t>
            </a:r>
            <a:r>
              <a:rPr lang="en-US" sz="2400" dirty="0"/>
              <a:t>universal comportment of the code is not reformed through refactoring. </a:t>
            </a:r>
            <a:endParaRPr lang="en-US" sz="2400" dirty="0" smtClean="0"/>
          </a:p>
          <a:p>
            <a:pPr lvl="0" algn="just">
              <a:buBlip>
                <a:blip r:embed="rId3"/>
              </a:buBlip>
            </a:pPr>
            <a:r>
              <a:rPr lang="en-US" sz="2400" dirty="0" smtClean="0"/>
              <a:t>Refactoring </a:t>
            </a:r>
            <a:r>
              <a:rPr lang="en-US" sz="2400" dirty="0"/>
              <a:t>is advantageous as its reprocess results in either the refactored code being definitely employed in a more advanced way or for an additional tenacity. </a:t>
            </a:r>
            <a:endParaRPr lang="en-US" sz="2400" dirty="0" smtClean="0"/>
          </a:p>
          <a:p>
            <a:pPr lvl="0" algn="just">
              <a:buBlip>
                <a:blip r:embed="rId3"/>
              </a:buBlip>
            </a:pPr>
            <a:endParaRPr lang="en-US" sz="2400" dirty="0"/>
          </a:p>
        </p:txBody>
      </p:sp>
      <p:sp>
        <p:nvSpPr>
          <p:cNvPr id="6" name="Slide Number Placeholder 5"/>
          <p:cNvSpPr>
            <a:spLocks noGrp="1"/>
          </p:cNvSpPr>
          <p:nvPr>
            <p:ph type="sldNum" sz="quarter" idx="12"/>
          </p:nvPr>
        </p:nvSpPr>
        <p:spPr/>
        <p:txBody>
          <a:bodyPr/>
          <a:lstStyle/>
          <a:p>
            <a:fld id="{758633CE-76EB-422B-BC64-BEADA3AAAEED}" type="slidenum">
              <a:rPr lang="en-US" smtClean="0"/>
              <a:t>3</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721" y="2131460"/>
            <a:ext cx="2967279" cy="2233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a:sp3d>
            <a:bevelT w="165100" prst="coolSlant"/>
          </a:sp3d>
        </p:spPr>
      </p:pic>
      <p:sp>
        <p:nvSpPr>
          <p:cNvPr id="7" name="Rectangle 6"/>
          <p:cNvSpPr/>
          <p:nvPr/>
        </p:nvSpPr>
        <p:spPr>
          <a:xfrm>
            <a:off x="10804657" y="6488668"/>
            <a:ext cx="1387343" cy="342998"/>
          </a:xfrm>
          <a:prstGeom prst="rect">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92D050"/>
              </a:solidFill>
            </a:endParaRPr>
          </a:p>
        </p:txBody>
      </p:sp>
      <p:sp>
        <p:nvSpPr>
          <p:cNvPr id="8" name="Date Placeholder 3"/>
          <p:cNvSpPr txBox="1">
            <a:spLocks/>
          </p:cNvSpPr>
          <p:nvPr/>
        </p:nvSpPr>
        <p:spPr bwMode="auto">
          <a:xfrm>
            <a:off x="10925272" y="653844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A28EA6-7A54-450D-8BBB-878BC1152414}" type="datetime1">
              <a:rPr lang="en-US" b="1" smtClean="0">
                <a:solidFill>
                  <a:schemeClr val="bg1"/>
                </a:solidFill>
              </a:rPr>
              <a:pPr/>
              <a:t>11/12/2018</a:t>
            </a:fld>
            <a:endParaRPr lang="en-US" b="1" dirty="0">
              <a:solidFill>
                <a:schemeClr val="bg1"/>
              </a:solidFill>
            </a:endParaRPr>
          </a:p>
        </p:txBody>
      </p:sp>
    </p:spTree>
    <p:extLst>
      <p:ext uri="{BB962C8B-B14F-4D97-AF65-F5344CB8AC3E}">
        <p14:creationId xmlns:p14="http://schemas.microsoft.com/office/powerpoint/2010/main" val="40161361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4</a:t>
            </a:fld>
            <a:endParaRPr lang="en-US"/>
          </a:p>
        </p:txBody>
      </p:sp>
      <p:sp>
        <p:nvSpPr>
          <p:cNvPr id="6" name="Title 1"/>
          <p:cNvSpPr>
            <a:spLocks noGrp="1"/>
          </p:cNvSpPr>
          <p:nvPr>
            <p:ph type="title"/>
          </p:nvPr>
        </p:nvSpPr>
        <p:spPr/>
        <p:txBody>
          <a:bodyPr>
            <a:normAutofit/>
          </a:bodyPr>
          <a:lstStyle/>
          <a:p>
            <a:pPr marL="571500" lvl="0" indent="-571500" algn="ctr">
              <a:spcBef>
                <a:spcPct val="20000"/>
              </a:spcBef>
              <a:buFont typeface="+mj-lt"/>
              <a:buAutoNum type="romanUcPeriod"/>
            </a:pPr>
            <a:r>
              <a:rPr lang="en-US" dirty="0">
                <a:solidFill>
                  <a:schemeClr val="accent1"/>
                </a:solidFill>
              </a:rPr>
              <a:t>INTRODUCTION</a:t>
            </a:r>
          </a:p>
        </p:txBody>
      </p:sp>
      <p:sp>
        <p:nvSpPr>
          <p:cNvPr id="7" name="Content Placeholder 2"/>
          <p:cNvSpPr txBox="1">
            <a:spLocks/>
          </p:cNvSpPr>
          <p:nvPr/>
        </p:nvSpPr>
        <p:spPr>
          <a:xfrm>
            <a:off x="609600" y="1291130"/>
            <a:ext cx="10902043" cy="4793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Blip>
                <a:blip r:embed="rId2"/>
              </a:buBlip>
            </a:pPr>
            <a:r>
              <a:rPr lang="en-US" sz="2400" dirty="0" smtClean="0"/>
              <a:t>Refactoring Having a refactoring tool arranges for a much indispensable sustenance in scrutinizing a code rather than doing it manually. This is because manual refactoring consumes a lot of time. </a:t>
            </a:r>
          </a:p>
          <a:p>
            <a:pPr algn="just">
              <a:buBlip>
                <a:blip r:embed="rId2"/>
              </a:buBlip>
            </a:pPr>
            <a:r>
              <a:rPr lang="en-US" sz="2400" dirty="0" smtClean="0"/>
              <a:t>The </a:t>
            </a:r>
            <a:r>
              <a:rPr lang="en-US" sz="2400" dirty="0"/>
              <a:t>refactoring process must be in route with the common comportment of the programs set in </a:t>
            </a:r>
            <a:r>
              <a:rPr lang="en-US" sz="2400" dirty="0" smtClean="0"/>
              <a:t>place.</a:t>
            </a:r>
          </a:p>
          <a:p>
            <a:pPr algn="just">
              <a:buBlip>
                <a:blip r:embed="rId2"/>
              </a:buBlip>
            </a:pPr>
            <a:r>
              <a:rPr lang="en-US" sz="2400" dirty="0" smtClean="0"/>
              <a:t>The </a:t>
            </a:r>
            <a:r>
              <a:rPr lang="en-US" sz="2400" dirty="0"/>
              <a:t>program writer is tasked with the choice of providing an eminence work at a cognizant time interval. Much of the statistics is already known to the programmer. </a:t>
            </a:r>
          </a:p>
          <a:p>
            <a:pPr algn="just">
              <a:buBlip>
                <a:blip r:embed="rId2"/>
              </a:buBlip>
            </a:pPr>
            <a:endParaRPr lang="en-US" sz="2400" dirty="0" smtClean="0"/>
          </a:p>
          <a:p>
            <a:pPr algn="just">
              <a:buBlip>
                <a:blip r:embed="rId2"/>
              </a:buBlip>
            </a:pPr>
            <a:endParaRPr lang="en-US" sz="2400" dirty="0" smtClean="0"/>
          </a:p>
          <a:p>
            <a:pPr algn="just">
              <a:buFont typeface="Arial" pitchFamily="34" charset="0"/>
              <a:buBlip>
                <a:blip r:embed="rId2"/>
              </a:buBlip>
            </a:pPr>
            <a:endParaRPr lang="en-US" sz="2400" dirty="0"/>
          </a:p>
        </p:txBody>
      </p:sp>
    </p:spTree>
    <p:extLst>
      <p:ext uri="{BB962C8B-B14F-4D97-AF65-F5344CB8AC3E}">
        <p14:creationId xmlns:p14="http://schemas.microsoft.com/office/powerpoint/2010/main" val="138835793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620" y="1159330"/>
            <a:ext cx="10972800" cy="4131127"/>
          </a:xfrm>
        </p:spPr>
        <p:txBody>
          <a:bodyPr>
            <a:normAutofit/>
          </a:bodyPr>
          <a:lstStyle/>
          <a:p>
            <a:pPr lvl="0" algn="just">
              <a:buBlip>
                <a:blip r:embed="rId2"/>
              </a:buBlip>
            </a:pPr>
            <a:r>
              <a:rPr lang="en-US" dirty="0" smtClean="0"/>
              <a:t>A project </a:t>
            </a:r>
            <a:r>
              <a:rPr lang="en-US" dirty="0"/>
              <a:t>analyzer is a refactoring tool that is essential to refactoring already in place Visual basic code. This tool has substantiated to be useful in various ways. </a:t>
            </a:r>
            <a:endParaRPr lang="en-US" dirty="0" smtClean="0"/>
          </a:p>
          <a:p>
            <a:pPr lvl="0" algn="just">
              <a:buBlip>
                <a:blip r:embed="rId2"/>
              </a:buBlip>
            </a:pPr>
            <a:r>
              <a:rPr lang="en-US" dirty="0" smtClean="0"/>
              <a:t>As a </a:t>
            </a:r>
            <a:r>
              <a:rPr lang="en-US" dirty="0"/>
              <a:t>refactoring tool, the scheme analyzer also completes robotically a splinter of the refactoring. </a:t>
            </a:r>
            <a:endParaRPr lang="en-US" dirty="0" smtClean="0"/>
          </a:p>
          <a:p>
            <a:pPr lvl="0" algn="just">
              <a:buBlip>
                <a:blip r:embed="rId2"/>
              </a:buBlip>
            </a:pPr>
            <a:r>
              <a:rPr lang="en-US" dirty="0" smtClean="0"/>
              <a:t>A </a:t>
            </a:r>
            <a:r>
              <a:rPr lang="en-US" dirty="0"/>
              <a:t>number of vagaries in the codes entail mortal consideration, therefore, making a refactoring to be completed by hand.</a:t>
            </a:r>
          </a:p>
          <a:p>
            <a:endParaRPr lang="en-US" dirty="0"/>
          </a:p>
        </p:txBody>
      </p:sp>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5</a:t>
            </a:fld>
            <a:endParaRPr lang="en-US"/>
          </a:p>
        </p:txBody>
      </p:sp>
      <p:sp>
        <p:nvSpPr>
          <p:cNvPr id="6" name="Title 1"/>
          <p:cNvSpPr>
            <a:spLocks noGrp="1"/>
          </p:cNvSpPr>
          <p:nvPr>
            <p:ph type="title"/>
          </p:nvPr>
        </p:nvSpPr>
        <p:spPr>
          <a:xfrm>
            <a:off x="332014" y="485784"/>
            <a:ext cx="10972800" cy="1143000"/>
          </a:xfrm>
        </p:spPr>
        <p:txBody>
          <a:bodyPr>
            <a:normAutofit fontScale="90000"/>
          </a:bodyPr>
          <a:lstStyle/>
          <a:p>
            <a:pPr marL="857250" indent="-857250" algn="ctr">
              <a:spcBef>
                <a:spcPct val="20000"/>
              </a:spcBef>
              <a:buFont typeface="+mj-lt"/>
              <a:buAutoNum type="romanUcPeriod" startAt="2"/>
            </a:pPr>
            <a:r>
              <a:rPr lang="en-US" cap="small" dirty="0" smtClean="0">
                <a:solidFill>
                  <a:schemeClr val="tx2">
                    <a:lumMod val="60000"/>
                    <a:lumOff val="40000"/>
                  </a:schemeClr>
                </a:solidFill>
              </a:rPr>
              <a:t>METHOD </a:t>
            </a:r>
            <a:r>
              <a:rPr lang="en-US" cap="small" dirty="0">
                <a:solidFill>
                  <a:schemeClr val="tx2">
                    <a:lumMod val="60000"/>
                    <a:lumOff val="40000"/>
                  </a:schemeClr>
                </a:solidFill>
              </a:rPr>
              <a:t>AND MATERIALS</a:t>
            </a:r>
            <a:br>
              <a:rPr lang="en-US" cap="small" dirty="0">
                <a:solidFill>
                  <a:schemeClr val="tx2">
                    <a:lumMod val="60000"/>
                    <a:lumOff val="40000"/>
                  </a:schemeClr>
                </a:solidFill>
              </a:rPr>
            </a:br>
            <a:r>
              <a:rPr lang="en-US" dirty="0" smtClean="0">
                <a:solidFill>
                  <a:schemeClr val="accent1"/>
                </a:solidFill>
              </a:rPr>
              <a:t> </a:t>
            </a:r>
            <a:r>
              <a:rPr lang="en-US" dirty="0">
                <a:solidFill>
                  <a:schemeClr val="accent1"/>
                </a:solidFill>
              </a:rPr>
              <a:t/>
            </a:r>
            <a:br>
              <a:rPr lang="en-US" dirty="0">
                <a:solidFill>
                  <a:schemeClr val="accent1"/>
                </a:solidFill>
              </a:rPr>
            </a:br>
            <a:endParaRPr lang="en-US" cap="small" dirty="0">
              <a:solidFill>
                <a:schemeClr val="accent1"/>
              </a:solidFill>
            </a:endParaRPr>
          </a:p>
        </p:txBody>
      </p:sp>
    </p:spTree>
    <p:extLst>
      <p:ext uri="{BB962C8B-B14F-4D97-AF65-F5344CB8AC3E}">
        <p14:creationId xmlns:p14="http://schemas.microsoft.com/office/powerpoint/2010/main" val="183674964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6</a:t>
            </a:fld>
            <a:endParaRPr lang="en-US"/>
          </a:p>
        </p:txBody>
      </p:sp>
      <p:sp>
        <p:nvSpPr>
          <p:cNvPr id="6" name="Title 1"/>
          <p:cNvSpPr>
            <a:spLocks noGrp="1"/>
          </p:cNvSpPr>
          <p:nvPr>
            <p:ph type="title"/>
          </p:nvPr>
        </p:nvSpPr>
        <p:spPr>
          <a:xfrm>
            <a:off x="462643" y="485784"/>
            <a:ext cx="10972800" cy="1143000"/>
          </a:xfrm>
        </p:spPr>
        <p:txBody>
          <a:bodyPr>
            <a:normAutofit fontScale="90000"/>
          </a:bodyPr>
          <a:lstStyle/>
          <a:p>
            <a:pPr marL="857250" indent="-857250" algn="ctr">
              <a:spcBef>
                <a:spcPct val="20000"/>
              </a:spcBef>
              <a:buFont typeface="+mj-lt"/>
              <a:buAutoNum type="romanUcPeriod" startAt="2"/>
            </a:pPr>
            <a:r>
              <a:rPr lang="en-US" cap="small" dirty="0" smtClean="0">
                <a:solidFill>
                  <a:schemeClr val="tx2">
                    <a:lumMod val="60000"/>
                    <a:lumOff val="40000"/>
                  </a:schemeClr>
                </a:solidFill>
              </a:rPr>
              <a:t>METHOD </a:t>
            </a:r>
            <a:r>
              <a:rPr lang="en-US" cap="small" dirty="0">
                <a:solidFill>
                  <a:schemeClr val="tx2">
                    <a:lumMod val="60000"/>
                    <a:lumOff val="40000"/>
                  </a:schemeClr>
                </a:solidFill>
              </a:rPr>
              <a:t>AND MATERIALS</a:t>
            </a:r>
            <a:br>
              <a:rPr lang="en-US" cap="small" dirty="0">
                <a:solidFill>
                  <a:schemeClr val="tx2">
                    <a:lumMod val="60000"/>
                    <a:lumOff val="40000"/>
                  </a:schemeClr>
                </a:solidFill>
              </a:rPr>
            </a:br>
            <a:r>
              <a:rPr lang="en-US" dirty="0" smtClean="0">
                <a:solidFill>
                  <a:schemeClr val="accent1"/>
                </a:solidFill>
              </a:rPr>
              <a:t> </a:t>
            </a:r>
            <a:r>
              <a:rPr lang="en-US" dirty="0">
                <a:solidFill>
                  <a:schemeClr val="accent1"/>
                </a:solidFill>
              </a:rPr>
              <a:t/>
            </a:r>
            <a:br>
              <a:rPr lang="en-US" dirty="0">
                <a:solidFill>
                  <a:schemeClr val="accent1"/>
                </a:solidFill>
              </a:rPr>
            </a:br>
            <a:endParaRPr lang="en-US" cap="small" dirty="0">
              <a:solidFill>
                <a:schemeClr val="accent1"/>
              </a:solidFill>
            </a:endParaRPr>
          </a:p>
        </p:txBody>
      </p:sp>
      <p:sp>
        <p:nvSpPr>
          <p:cNvPr id="7" name="Content Placeholder 2"/>
          <p:cNvSpPr>
            <a:spLocks noGrp="1"/>
          </p:cNvSpPr>
          <p:nvPr>
            <p:ph idx="1"/>
          </p:nvPr>
        </p:nvSpPr>
        <p:spPr>
          <a:xfrm>
            <a:off x="609600" y="1057285"/>
            <a:ext cx="10972800" cy="3939258"/>
          </a:xfrm>
        </p:spPr>
        <p:txBody>
          <a:bodyPr>
            <a:normAutofit lnSpcReduction="10000"/>
          </a:bodyPr>
          <a:lstStyle/>
          <a:p>
            <a:pPr lvl="0" algn="just">
              <a:buBlip>
                <a:blip r:embed="rId2"/>
              </a:buBlip>
            </a:pPr>
            <a:r>
              <a:rPr lang="en-US" dirty="0" smtClean="0"/>
              <a:t>There </a:t>
            </a:r>
            <a:r>
              <a:rPr lang="en-US" dirty="0"/>
              <a:t>are some existing refactoring tools for the most widely used modern languages, such as Java, C# and C++, mostly as refactoring browser plug-ins to the most mainstream IDEs (e.g., Microsoft Visual Studio or Eclipse</a:t>
            </a:r>
            <a:r>
              <a:rPr lang="en-US" dirty="0" smtClean="0"/>
              <a:t>).</a:t>
            </a:r>
            <a:endParaRPr lang="en-US" dirty="0"/>
          </a:p>
          <a:p>
            <a:pPr lvl="0" algn="just">
              <a:buBlip>
                <a:blip r:embed="rId2"/>
              </a:buBlip>
            </a:pPr>
            <a:r>
              <a:rPr lang="en-US" dirty="0" smtClean="0"/>
              <a:t>In </a:t>
            </a:r>
            <a:r>
              <a:rPr lang="en-US" dirty="0"/>
              <a:t>addition, the database logic is not related to the fundamental code that it is initially </a:t>
            </a:r>
            <a:r>
              <a:rPr lang="en-US" dirty="0" smtClean="0"/>
              <a:t>written. </a:t>
            </a:r>
            <a:r>
              <a:rPr lang="en-US" dirty="0"/>
              <a:t>It is easy to read the source code with the aid of the flowchart. </a:t>
            </a:r>
            <a:endParaRPr lang="en-US" dirty="0" smtClean="0"/>
          </a:p>
          <a:p>
            <a:pPr lvl="0" algn="just">
              <a:buBlip>
                <a:blip r:embed="rId2"/>
              </a:buBlip>
            </a:pPr>
            <a:r>
              <a:rPr lang="en-US" dirty="0" smtClean="0"/>
              <a:t>The </a:t>
            </a:r>
            <a:r>
              <a:rPr lang="en-US" dirty="0"/>
              <a:t>flowchart assists to refactor the codes to systems that are easily decipherable plus increased. </a:t>
            </a:r>
          </a:p>
          <a:p>
            <a:pPr lvl="0" algn="just">
              <a:buBlip>
                <a:blip r:embed="rId2"/>
              </a:buBlip>
            </a:pPr>
            <a:endParaRPr lang="en-US" dirty="0" smtClean="0"/>
          </a:p>
          <a:p>
            <a:pPr lvl="0" algn="just">
              <a:buBlip>
                <a:blip r:embed="rId2"/>
              </a:buBlip>
            </a:pPr>
            <a:endParaRPr lang="en-US" dirty="0"/>
          </a:p>
          <a:p>
            <a:endParaRPr lang="en-US" dirty="0"/>
          </a:p>
        </p:txBody>
      </p:sp>
    </p:spTree>
    <p:extLst>
      <p:ext uri="{BB962C8B-B14F-4D97-AF65-F5344CB8AC3E}">
        <p14:creationId xmlns:p14="http://schemas.microsoft.com/office/powerpoint/2010/main" val="62828231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7</a:t>
            </a:fld>
            <a:endParaRPr lang="en-US"/>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791857" y="1322955"/>
            <a:ext cx="5334000" cy="4181475"/>
          </a:xfrm>
          <a:prstGeom prst="rect">
            <a:avLst/>
          </a:prstGeom>
        </p:spPr>
      </p:pic>
      <p:sp>
        <p:nvSpPr>
          <p:cNvPr id="9" name="Title 1"/>
          <p:cNvSpPr>
            <a:spLocks noGrp="1"/>
          </p:cNvSpPr>
          <p:nvPr>
            <p:ph type="title"/>
          </p:nvPr>
        </p:nvSpPr>
        <p:spPr>
          <a:xfrm>
            <a:off x="234043" y="487362"/>
            <a:ext cx="10972800" cy="1143000"/>
          </a:xfrm>
        </p:spPr>
        <p:txBody>
          <a:bodyPr>
            <a:normAutofit fontScale="90000"/>
          </a:bodyPr>
          <a:lstStyle/>
          <a:p>
            <a:pPr marL="857250" indent="-857250" algn="ctr">
              <a:spcBef>
                <a:spcPct val="20000"/>
              </a:spcBef>
              <a:buFont typeface="+mj-lt"/>
              <a:buAutoNum type="romanUcPeriod" startAt="2"/>
            </a:pPr>
            <a:r>
              <a:rPr lang="en-US" cap="small" dirty="0" smtClean="0">
                <a:solidFill>
                  <a:schemeClr val="tx2">
                    <a:lumMod val="60000"/>
                    <a:lumOff val="40000"/>
                  </a:schemeClr>
                </a:solidFill>
              </a:rPr>
              <a:t>METHOD </a:t>
            </a:r>
            <a:r>
              <a:rPr lang="en-US" cap="small" dirty="0">
                <a:solidFill>
                  <a:schemeClr val="tx2">
                    <a:lumMod val="60000"/>
                    <a:lumOff val="40000"/>
                  </a:schemeClr>
                </a:solidFill>
              </a:rPr>
              <a:t>AND MATERIALS</a:t>
            </a:r>
            <a:br>
              <a:rPr lang="en-US" cap="small" dirty="0">
                <a:solidFill>
                  <a:schemeClr val="tx2">
                    <a:lumMod val="60000"/>
                    <a:lumOff val="40000"/>
                  </a:schemeClr>
                </a:solidFill>
              </a:rPr>
            </a:br>
            <a:r>
              <a:rPr lang="en-US" dirty="0" smtClean="0">
                <a:solidFill>
                  <a:schemeClr val="accent1"/>
                </a:solidFill>
              </a:rPr>
              <a:t> </a:t>
            </a:r>
            <a:r>
              <a:rPr lang="en-US" dirty="0">
                <a:solidFill>
                  <a:schemeClr val="accent1"/>
                </a:solidFill>
              </a:rPr>
              <a:t/>
            </a:r>
            <a:br>
              <a:rPr lang="en-US" dirty="0">
                <a:solidFill>
                  <a:schemeClr val="accent1"/>
                </a:solidFill>
              </a:rPr>
            </a:br>
            <a:endParaRPr lang="en-US" cap="small" dirty="0">
              <a:solidFill>
                <a:schemeClr val="accent1"/>
              </a:solidFill>
            </a:endParaRPr>
          </a:p>
        </p:txBody>
      </p:sp>
    </p:spTree>
    <p:extLst>
      <p:ext uri="{BB962C8B-B14F-4D97-AF65-F5344CB8AC3E}">
        <p14:creationId xmlns:p14="http://schemas.microsoft.com/office/powerpoint/2010/main" val="4034930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51950754"/>
              </p:ext>
            </p:extLst>
          </p:nvPr>
        </p:nvGraphicFramePr>
        <p:xfrm>
          <a:off x="2032000" y="1267157"/>
          <a:ext cx="7723414" cy="5454321"/>
        </p:xfrm>
        <a:graphic>
          <a:graphicData uri="http://schemas.openxmlformats.org/drawingml/2006/table">
            <a:tbl>
              <a:tblPr firstRow="1" firstCol="1" bandRow="1">
                <a:tableStyleId>{5C22544A-7EE6-4342-B048-85BDC9FD1C3A}</a:tableStyleId>
              </a:tblPr>
              <a:tblGrid>
                <a:gridCol w="2344607">
                  <a:extLst>
                    <a:ext uri="{9D8B030D-6E8A-4147-A177-3AD203B41FA5}">
                      <a16:colId xmlns:a16="http://schemas.microsoft.com/office/drawing/2014/main" val="3877984134"/>
                    </a:ext>
                  </a:extLst>
                </a:gridCol>
                <a:gridCol w="5378807">
                  <a:extLst>
                    <a:ext uri="{9D8B030D-6E8A-4147-A177-3AD203B41FA5}">
                      <a16:colId xmlns:a16="http://schemas.microsoft.com/office/drawing/2014/main" val="1699335879"/>
                    </a:ext>
                  </a:extLst>
                </a:gridCol>
              </a:tblGrid>
              <a:tr h="526009">
                <a:tc>
                  <a:txBody>
                    <a:bodyPr/>
                    <a:lstStyle/>
                    <a:p>
                      <a:pPr marL="0" marR="0" algn="just">
                        <a:lnSpc>
                          <a:spcPct val="107000"/>
                        </a:lnSpc>
                        <a:spcBef>
                          <a:spcPts val="0"/>
                        </a:spcBef>
                        <a:spcAft>
                          <a:spcPts val="0"/>
                        </a:spcAft>
                      </a:pPr>
                      <a:r>
                        <a:rPr lang="en-US" sz="1600">
                          <a:effectLst/>
                        </a:rPr>
                        <a:t>Refactoring Technique</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Meaning in Life</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04146911"/>
                  </a:ext>
                </a:extLst>
              </a:tr>
              <a:tr h="775228">
                <a:tc>
                  <a:txBody>
                    <a:bodyPr/>
                    <a:lstStyle/>
                    <a:p>
                      <a:pPr marL="0" marR="0" algn="just">
                        <a:lnSpc>
                          <a:spcPct val="107000"/>
                        </a:lnSpc>
                        <a:spcBef>
                          <a:spcPts val="0"/>
                        </a:spcBef>
                        <a:spcAft>
                          <a:spcPts val="0"/>
                        </a:spcAft>
                      </a:pPr>
                      <a:r>
                        <a:rPr lang="en-US" sz="1600">
                          <a:effectLst/>
                        </a:rPr>
                        <a:t>Extract Method</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This allows you to define a new method based on a selection of code statements.</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55186692"/>
                  </a:ext>
                </a:extLst>
              </a:tr>
              <a:tr h="559283">
                <a:tc>
                  <a:txBody>
                    <a:bodyPr/>
                    <a:lstStyle/>
                    <a:p>
                      <a:pPr marL="0" marR="0" algn="just">
                        <a:lnSpc>
                          <a:spcPct val="107000"/>
                        </a:lnSpc>
                        <a:spcBef>
                          <a:spcPts val="1500"/>
                        </a:spcBef>
                        <a:spcAft>
                          <a:spcPts val="1500"/>
                        </a:spcAft>
                      </a:pPr>
                      <a:r>
                        <a:rPr lang="en-US" sz="1600" dirty="0">
                          <a:effectLst/>
                        </a:rPr>
                        <a:t>Encapsulate Field</a:t>
                      </a:r>
                      <a:endParaRPr lang="en-US" sz="2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Turns a public field into a private field encapsulated by a .NET property.</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754539293"/>
                  </a:ext>
                </a:extLst>
              </a:tr>
              <a:tr h="559283">
                <a:tc>
                  <a:txBody>
                    <a:bodyPr/>
                    <a:lstStyle/>
                    <a:p>
                      <a:pPr marL="0" marR="0" algn="just">
                        <a:lnSpc>
                          <a:spcPct val="107000"/>
                        </a:lnSpc>
                        <a:spcBef>
                          <a:spcPts val="1500"/>
                        </a:spcBef>
                        <a:spcAft>
                          <a:spcPts val="1500"/>
                        </a:spcAft>
                      </a:pPr>
                      <a:r>
                        <a:rPr lang="en-US" sz="1600">
                          <a:effectLst/>
                        </a:rPr>
                        <a:t>Extract Interface</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Defines a new interface type based on a set of existing type members.</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21432014"/>
                  </a:ext>
                </a:extLst>
              </a:tr>
              <a:tr h="546437">
                <a:tc>
                  <a:txBody>
                    <a:bodyPr/>
                    <a:lstStyle/>
                    <a:p>
                      <a:pPr marL="0" marR="0" algn="just">
                        <a:lnSpc>
                          <a:spcPct val="107000"/>
                        </a:lnSpc>
                        <a:spcBef>
                          <a:spcPts val="1500"/>
                        </a:spcBef>
                        <a:spcAft>
                          <a:spcPts val="1500"/>
                        </a:spcAft>
                      </a:pPr>
                      <a:r>
                        <a:rPr lang="en-US" sz="1600">
                          <a:effectLst/>
                        </a:rPr>
                        <a:t>Reorder Parameters</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Provides a way to reorder member arguments.</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230373980"/>
                  </a:ext>
                </a:extLst>
              </a:tr>
              <a:tr h="775228">
                <a:tc>
                  <a:txBody>
                    <a:bodyPr/>
                    <a:lstStyle/>
                    <a:p>
                      <a:pPr marL="0" marR="0" algn="just">
                        <a:lnSpc>
                          <a:spcPct val="107000"/>
                        </a:lnSpc>
                        <a:spcBef>
                          <a:spcPts val="1500"/>
                        </a:spcBef>
                        <a:spcAft>
                          <a:spcPts val="1500"/>
                        </a:spcAft>
                      </a:pPr>
                      <a:r>
                        <a:rPr lang="en-US" sz="1600" dirty="0">
                          <a:effectLst/>
                        </a:rPr>
                        <a:t>Remove Parameters</a:t>
                      </a:r>
                      <a:endParaRPr lang="en-US" sz="2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As you would expect, this refactoring removes a given argument from the current list of parameters.</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32531896"/>
                  </a:ext>
                </a:extLst>
              </a:tr>
              <a:tr h="1037467">
                <a:tc>
                  <a:txBody>
                    <a:bodyPr/>
                    <a:lstStyle/>
                    <a:p>
                      <a:pPr marL="0" marR="0" algn="just">
                        <a:lnSpc>
                          <a:spcPct val="107000"/>
                        </a:lnSpc>
                        <a:spcBef>
                          <a:spcPts val="1500"/>
                        </a:spcBef>
                        <a:spcAft>
                          <a:spcPts val="1500"/>
                        </a:spcAft>
                      </a:pPr>
                      <a:r>
                        <a:rPr lang="en-US" sz="1600" dirty="0">
                          <a:effectLst/>
                        </a:rPr>
                        <a:t>Rename</a:t>
                      </a:r>
                      <a:endParaRPr lang="en-US" sz="2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dirty="0">
                          <a:effectLst/>
                        </a:rPr>
                        <a:t>This allows you to rename a code token (method name, field, local variable, and so on) throughout a project.</a:t>
                      </a:r>
                      <a:endParaRPr lang="en-US" sz="2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64892493"/>
                  </a:ext>
                </a:extLst>
              </a:tr>
              <a:tr h="675386">
                <a:tc>
                  <a:txBody>
                    <a:bodyPr/>
                    <a:lstStyle/>
                    <a:p>
                      <a:pPr marL="0" marR="0" algn="just">
                        <a:lnSpc>
                          <a:spcPct val="107000"/>
                        </a:lnSpc>
                        <a:spcBef>
                          <a:spcPts val="1500"/>
                        </a:spcBef>
                        <a:spcAft>
                          <a:spcPts val="1500"/>
                        </a:spcAft>
                      </a:pPr>
                      <a:r>
                        <a:rPr lang="en-US" sz="1600">
                          <a:effectLst/>
                        </a:rPr>
                        <a:t>Promote Local Variable to Parameter</a:t>
                      </a:r>
                      <a:endParaRPr lang="en-US" sz="2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dirty="0">
                          <a:effectLst/>
                        </a:rPr>
                        <a:t>Moves a local variable to the parameter set of the defining method.</a:t>
                      </a:r>
                      <a:endParaRPr lang="en-US" sz="2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486192345"/>
                  </a:ext>
                </a:extLst>
              </a:tr>
            </a:tbl>
          </a:graphicData>
        </a:graphic>
      </p:graphicFrame>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8</a:t>
            </a:fld>
            <a:endParaRPr lang="en-US"/>
          </a:p>
        </p:txBody>
      </p:sp>
      <p:sp>
        <p:nvSpPr>
          <p:cNvPr id="7" name="Title 1"/>
          <p:cNvSpPr>
            <a:spLocks noGrp="1"/>
          </p:cNvSpPr>
          <p:nvPr>
            <p:ph type="title"/>
          </p:nvPr>
        </p:nvSpPr>
        <p:spPr>
          <a:xfrm>
            <a:off x="609600" y="578081"/>
            <a:ext cx="10972800" cy="1143000"/>
          </a:xfrm>
        </p:spPr>
        <p:txBody>
          <a:bodyPr>
            <a:normAutofit fontScale="90000"/>
          </a:bodyPr>
          <a:lstStyle/>
          <a:p>
            <a:pPr marL="857250" indent="-857250" algn="ctr">
              <a:spcBef>
                <a:spcPct val="20000"/>
              </a:spcBef>
              <a:buFont typeface="+mj-lt"/>
              <a:buAutoNum type="romanUcPeriod" startAt="2"/>
            </a:pPr>
            <a:r>
              <a:rPr lang="en-US" cap="small" dirty="0" smtClean="0">
                <a:solidFill>
                  <a:schemeClr val="tx2">
                    <a:lumMod val="60000"/>
                    <a:lumOff val="40000"/>
                  </a:schemeClr>
                </a:solidFill>
              </a:rPr>
              <a:t>METHOD </a:t>
            </a:r>
            <a:r>
              <a:rPr lang="en-US" cap="small" dirty="0">
                <a:solidFill>
                  <a:schemeClr val="tx2">
                    <a:lumMod val="60000"/>
                    <a:lumOff val="40000"/>
                  </a:schemeClr>
                </a:solidFill>
              </a:rPr>
              <a:t>AND MATERIALS</a:t>
            </a:r>
            <a:br>
              <a:rPr lang="en-US" cap="small" dirty="0">
                <a:solidFill>
                  <a:schemeClr val="tx2">
                    <a:lumMod val="60000"/>
                    <a:lumOff val="40000"/>
                  </a:schemeClr>
                </a:solidFill>
              </a:rPr>
            </a:br>
            <a:r>
              <a:rPr lang="en-US" dirty="0" smtClean="0">
                <a:solidFill>
                  <a:schemeClr val="accent1"/>
                </a:solidFill>
              </a:rPr>
              <a:t> </a:t>
            </a:r>
            <a:r>
              <a:rPr lang="en-US" dirty="0">
                <a:solidFill>
                  <a:schemeClr val="accent1"/>
                </a:solidFill>
              </a:rPr>
              <a:t/>
            </a:r>
            <a:br>
              <a:rPr lang="en-US" dirty="0">
                <a:solidFill>
                  <a:schemeClr val="accent1"/>
                </a:solidFill>
              </a:rPr>
            </a:br>
            <a:endParaRPr lang="en-US" cap="small" dirty="0">
              <a:solidFill>
                <a:schemeClr val="accent1"/>
              </a:solidFill>
            </a:endParaRPr>
          </a:p>
        </p:txBody>
      </p:sp>
    </p:spTree>
    <p:extLst>
      <p:ext uri="{BB962C8B-B14F-4D97-AF65-F5344CB8AC3E}">
        <p14:creationId xmlns:p14="http://schemas.microsoft.com/office/powerpoint/2010/main" val="1018832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a:t>
            </a:r>
            <a:r>
              <a:rPr lang="en-US" dirty="0">
                <a:solidFill>
                  <a:schemeClr val="accent1"/>
                </a:solidFill>
              </a:rPr>
              <a:t>of </a:t>
            </a:r>
            <a:r>
              <a:rPr lang="en-US" dirty="0" smtClean="0">
                <a:solidFill>
                  <a:schemeClr val="accent1"/>
                </a:solidFill>
              </a:rPr>
              <a:t>"Extract </a:t>
            </a:r>
            <a:r>
              <a:rPr lang="en-US" dirty="0">
                <a:solidFill>
                  <a:schemeClr val="accent1"/>
                </a:solidFill>
              </a:rPr>
              <a:t>Method" Refactoring</a:t>
            </a:r>
          </a:p>
        </p:txBody>
      </p:sp>
      <p:sp>
        <p:nvSpPr>
          <p:cNvPr id="3" name="Content Placeholder 2"/>
          <p:cNvSpPr>
            <a:spLocks noGrp="1"/>
          </p:cNvSpPr>
          <p:nvPr>
            <p:ph idx="1"/>
          </p:nvPr>
        </p:nvSpPr>
        <p:spPr/>
        <p:txBody>
          <a:bodyPr/>
          <a:lstStyle/>
          <a:p>
            <a:pPr marL="0" lvl="0" indent="0">
              <a:buNone/>
            </a:pPr>
            <a:r>
              <a:rPr lang="en-US" dirty="0" smtClean="0"/>
              <a:t>1. We </a:t>
            </a:r>
            <a:r>
              <a:rPr lang="en-US" dirty="0"/>
              <a:t>will select the following range of code inside the Test (Class):</a:t>
            </a:r>
          </a:p>
          <a:p>
            <a:endParaRPr lang="en-US" dirty="0"/>
          </a:p>
        </p:txBody>
      </p:sp>
      <p:sp>
        <p:nvSpPr>
          <p:cNvPr id="4" name="Date Placeholder 3"/>
          <p:cNvSpPr>
            <a:spLocks noGrp="1"/>
          </p:cNvSpPr>
          <p:nvPr>
            <p:ph type="dt" sz="half" idx="10"/>
          </p:nvPr>
        </p:nvSpPr>
        <p:spPr/>
        <p:txBody>
          <a:bodyPr/>
          <a:lstStyle/>
          <a:p>
            <a:fld id="{75A28EA6-7A54-450D-8BBB-878BC1152414}" type="datetime1">
              <a:rPr lang="en-US" smtClean="0"/>
              <a:t>11/12/2018</a:t>
            </a:fld>
            <a:endParaRPr lang="en-US"/>
          </a:p>
        </p:txBody>
      </p:sp>
      <p:sp>
        <p:nvSpPr>
          <p:cNvPr id="5" name="Slide Number Placeholder 4"/>
          <p:cNvSpPr>
            <a:spLocks noGrp="1"/>
          </p:cNvSpPr>
          <p:nvPr>
            <p:ph type="sldNum" sz="quarter" idx="12"/>
          </p:nvPr>
        </p:nvSpPr>
        <p:spPr/>
        <p:txBody>
          <a:bodyPr/>
          <a:lstStyle/>
          <a:p>
            <a:fld id="{758633CE-76EB-422B-BC64-BEADA3AAAEED}" type="slidenum">
              <a:rPr lang="en-US" smtClean="0"/>
              <a:t>9</a:t>
            </a:fld>
            <a:endParaRPr lang="en-US"/>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4162012" y="2074460"/>
            <a:ext cx="5124532" cy="2862524"/>
          </a:xfrm>
          <a:prstGeom prst="rect">
            <a:avLst/>
          </a:prstGeom>
          <a:noFill/>
          <a:ln>
            <a:noFill/>
          </a:ln>
        </p:spPr>
      </p:pic>
    </p:spTree>
    <p:extLst>
      <p:ext uri="{BB962C8B-B14F-4D97-AF65-F5344CB8AC3E}">
        <p14:creationId xmlns:p14="http://schemas.microsoft.com/office/powerpoint/2010/main" val="126937104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20058-cub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028-3d-cubes-powerpoint-template.potx" id="{31EC4B10-1AC8-4272-9787-5C7F5B142AAC}" vid="{C9938D3F-E61D-44C8-8929-DB1180B8F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3028-3d-cubes-powerpoint-template</Template>
  <TotalTime>11693</TotalTime>
  <Words>1018</Words>
  <Application>Microsoft Office PowerPoint</Application>
  <PresentationFormat>Widescreen</PresentationFormat>
  <Paragraphs>116</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SimSun</vt:lpstr>
      <vt:lpstr>Arial</vt:lpstr>
      <vt:lpstr>Calibri</vt:lpstr>
      <vt:lpstr>Microsoft Himalaya</vt:lpstr>
      <vt:lpstr>Microsoft New Tai Lue</vt:lpstr>
      <vt:lpstr>Times New Roman</vt:lpstr>
      <vt:lpstr>20058-cubes</vt:lpstr>
      <vt:lpstr>ANALYSIS REFACTORING WITH TOOLS</vt:lpstr>
      <vt:lpstr>Contents</vt:lpstr>
      <vt:lpstr>INTRODUCTION</vt:lpstr>
      <vt:lpstr>INTRODUCTION</vt:lpstr>
      <vt:lpstr>METHOD AND MATERIALS   </vt:lpstr>
      <vt:lpstr>METHOD AND MATERIALS   </vt:lpstr>
      <vt:lpstr>METHOD AND MATERIALS   </vt:lpstr>
      <vt:lpstr>METHOD AND MATERIALS   </vt:lpstr>
      <vt:lpstr>Example of "Extract Method" Refactoring</vt:lpstr>
      <vt:lpstr>Example of "Extract Method" Refactoring</vt:lpstr>
      <vt:lpstr>Example of "Extract Method" Refactoring</vt:lpstr>
      <vt:lpstr>Example of "Extract Method" Refactoring</vt:lpstr>
      <vt:lpstr>RESULTS </vt:lpstr>
      <vt:lpstr>DISCUSSION AND CONCLUTION</vt:lpstr>
      <vt:lpstr>DISCUSSION AND CONCLUTION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diar</dc:creator>
  <cp:lastModifiedBy>ZHALA</cp:lastModifiedBy>
  <cp:revision>839</cp:revision>
  <dcterms:created xsi:type="dcterms:W3CDTF">2017-05-02T16:48:21Z</dcterms:created>
  <dcterms:modified xsi:type="dcterms:W3CDTF">2018-11-12T20:22:28Z</dcterms:modified>
</cp:coreProperties>
</file>