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0" r:id="rId4"/>
  </p:sldMasterIdLst>
  <p:notesMasterIdLst>
    <p:notesMasterId r:id="rId17"/>
  </p:notesMasterIdLst>
  <p:handoutMasterIdLst>
    <p:handoutMasterId r:id="rId18"/>
  </p:handoutMasterIdLst>
  <p:sldIdLst>
    <p:sldId id="260" r:id="rId5"/>
    <p:sldId id="337" r:id="rId6"/>
    <p:sldId id="338" r:id="rId7"/>
    <p:sldId id="329" r:id="rId8"/>
    <p:sldId id="299" r:id="rId9"/>
    <p:sldId id="300" r:id="rId10"/>
    <p:sldId id="301" r:id="rId11"/>
    <p:sldId id="304" r:id="rId12"/>
    <p:sldId id="302" r:id="rId13"/>
    <p:sldId id="327" r:id="rId14"/>
    <p:sldId id="317" r:id="rId15"/>
    <p:sldId id="335" r:id="rId16"/>
  </p:sldIdLst>
  <p:sldSz cx="9144000" cy="6858000" type="screen4x3"/>
  <p:notesSz cx="6858000" cy="9144000"/>
  <p:embeddedFontLst>
    <p:embeddedFont>
      <p:font typeface="Bariol Regular" panose="02000506040000020003" pitchFamily="2" charset="0"/>
      <p:regular r:id="rId19"/>
      <p:italic r:id="rId20"/>
    </p:embeddedFont>
    <p:embeddedFont>
      <p:font typeface="Calibri" panose="020F0502020204030204" pitchFamily="34" charset="0"/>
      <p:regular r:id="rId21"/>
      <p:bold r:id="rId22"/>
      <p:italic r:id="rId23"/>
      <p:boldItalic r:id="rId24"/>
    </p:embeddedFont>
    <p:embeddedFont>
      <p:font typeface="Bariol Light" panose="02000506040000020003" pitchFamily="2" charset="0"/>
      <p:regular r:id="rId25"/>
      <p:italic r:id="rId26"/>
    </p:embeddedFont>
  </p:embeddedFontLst>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D9D9D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71" autoAdjust="0"/>
    <p:restoredTop sz="78059" autoAdjust="0"/>
  </p:normalViewPr>
  <p:slideViewPr>
    <p:cSldViewPr snapToGrid="0">
      <p:cViewPr varScale="1">
        <p:scale>
          <a:sx n="69" d="100"/>
          <a:sy n="69" d="100"/>
        </p:scale>
        <p:origin x="60" y="456"/>
      </p:cViewPr>
      <p:guideLst>
        <p:guide orient="horz" pos="2160"/>
        <p:guide pos="2880"/>
      </p:guideLst>
    </p:cSldViewPr>
  </p:slideViewPr>
  <p:outlineViewPr>
    <p:cViewPr>
      <p:scale>
        <a:sx n="33" d="100"/>
        <a:sy n="33" d="100"/>
      </p:scale>
      <p:origin x="0" y="0"/>
    </p:cViewPr>
  </p:outlineViewPr>
  <p:notesTextViewPr>
    <p:cViewPr>
      <p:scale>
        <a:sx n="150" d="100"/>
        <a:sy n="150" d="100"/>
      </p:scale>
      <p:origin x="0" y="-522"/>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8C71AE-ACC6-45D6-9943-0966B0F67809}" type="datetimeFigureOut">
              <a:rPr lang="hu-HU" smtClean="0"/>
              <a:t>2018. 11. 10.</a:t>
            </a:fld>
            <a:endParaRPr lang="hu-HU"/>
          </a:p>
        </p:txBody>
      </p:sp>
      <p:sp>
        <p:nvSpPr>
          <p:cNvPr id="4" name="Élőláb hely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5" name="Dia számának hely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D1C9F7-7921-4F4C-BD47-834CDD659987}" type="slidenum">
              <a:rPr lang="hu-HU" smtClean="0"/>
              <a:t>‹#›</a:t>
            </a:fld>
            <a:endParaRPr lang="hu-HU"/>
          </a:p>
        </p:txBody>
      </p:sp>
    </p:spTree>
    <p:extLst>
      <p:ext uri="{BB962C8B-B14F-4D97-AF65-F5344CB8AC3E}">
        <p14:creationId xmlns:p14="http://schemas.microsoft.com/office/powerpoint/2010/main" val="3782871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Bariol Regular" panose="02000506040000020003" pitchFamily="2" charset="0"/>
              </a:defRPr>
            </a:lvl1pPr>
          </a:lstStyle>
          <a:p>
            <a:endParaRPr lang="hu-HU" dirty="0"/>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Bariol Regular" panose="02000506040000020003" pitchFamily="2" charset="0"/>
              </a:defRPr>
            </a:lvl1pPr>
          </a:lstStyle>
          <a:p>
            <a:fld id="{0B6B7ABC-4FA2-4CA4-863F-4FC3DD35C884}" type="datetimeFigureOut">
              <a:rPr lang="hu-HU" smtClean="0"/>
              <a:pPr/>
              <a:t>2018. 11. 10.</a:t>
            </a:fld>
            <a:endParaRPr lang="hu-HU" dirty="0"/>
          </a:p>
        </p:txBody>
      </p:sp>
      <p:sp>
        <p:nvSpPr>
          <p:cNvPr id="4" name="Diakép hely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dirty="0"/>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Bariol Regular" panose="02000506040000020003" pitchFamily="2" charset="0"/>
              </a:defRPr>
            </a:lvl1pPr>
          </a:lstStyle>
          <a:p>
            <a:endParaRPr lang="hu-HU" dirty="0"/>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Bariol Regular" panose="02000506040000020003" pitchFamily="2" charset="0"/>
              </a:defRPr>
            </a:lvl1pPr>
          </a:lstStyle>
          <a:p>
            <a:fld id="{2EAF530E-81E2-4680-8A77-79CE364656C2}" type="slidenum">
              <a:rPr lang="hu-HU" smtClean="0"/>
              <a:pPr/>
              <a:t>‹#›</a:t>
            </a:fld>
            <a:endParaRPr lang="hu-HU" dirty="0"/>
          </a:p>
        </p:txBody>
      </p:sp>
    </p:spTree>
    <p:extLst>
      <p:ext uri="{BB962C8B-B14F-4D97-AF65-F5344CB8AC3E}">
        <p14:creationId xmlns:p14="http://schemas.microsoft.com/office/powerpoint/2010/main" val="2781717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Bariol Regular" panose="02000506040000020003" pitchFamily="2" charset="0"/>
        <a:ea typeface="+mn-ea"/>
        <a:cs typeface="+mn-cs"/>
      </a:defRPr>
    </a:lvl1pPr>
    <a:lvl2pPr marL="457200" algn="l" defTabSz="914400" rtl="0" eaLnBrk="1" latinLnBrk="0" hangingPunct="1">
      <a:defRPr sz="1200" kern="1200">
        <a:solidFill>
          <a:schemeClr val="tx1"/>
        </a:solidFill>
        <a:latin typeface="Bariol Regular" panose="02000506040000020003" pitchFamily="2" charset="0"/>
        <a:ea typeface="+mn-ea"/>
        <a:cs typeface="+mn-cs"/>
      </a:defRPr>
    </a:lvl2pPr>
    <a:lvl3pPr marL="914400" algn="l" defTabSz="914400" rtl="0" eaLnBrk="1" latinLnBrk="0" hangingPunct="1">
      <a:defRPr sz="1200" kern="1200">
        <a:solidFill>
          <a:schemeClr val="tx1"/>
        </a:solidFill>
        <a:latin typeface="Bariol Regular" panose="02000506040000020003" pitchFamily="2" charset="0"/>
        <a:ea typeface="+mn-ea"/>
        <a:cs typeface="+mn-cs"/>
      </a:defRPr>
    </a:lvl3pPr>
    <a:lvl4pPr marL="1371600" algn="l" defTabSz="914400" rtl="0" eaLnBrk="1" latinLnBrk="0" hangingPunct="1">
      <a:defRPr sz="1200" kern="1200">
        <a:solidFill>
          <a:schemeClr val="tx1"/>
        </a:solidFill>
        <a:latin typeface="Bariol Regular" panose="02000506040000020003" pitchFamily="2" charset="0"/>
        <a:ea typeface="+mn-ea"/>
        <a:cs typeface="+mn-cs"/>
      </a:defRPr>
    </a:lvl4pPr>
    <a:lvl5pPr marL="1828800" algn="l" defTabSz="914400" rtl="0" eaLnBrk="1" latinLnBrk="0" hangingPunct="1">
      <a:defRPr sz="1200" kern="1200">
        <a:solidFill>
          <a:schemeClr val="tx1"/>
        </a:solidFill>
        <a:latin typeface="Bariol Regular" panose="02000506040000020003"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smtClean="0"/>
              <a:t>My presentation is mainly about automation.</a:t>
            </a:r>
          </a:p>
          <a:p>
            <a:r>
              <a:rPr lang="en-GB" smtClean="0"/>
              <a:t>Automation</a:t>
            </a:r>
            <a:r>
              <a:rPr lang="en-GB" baseline="0" smtClean="0"/>
              <a:t> by IT technology in several interdisciplinary applications, so that other discipline’s researchers can benefit</a:t>
            </a:r>
          </a:p>
          <a:p>
            <a:r>
              <a:rPr lang="en-GB" baseline="0" smtClean="0"/>
              <a:t>from state-of-the-art image processing and software automation, without the need to learn about software development themselves.</a:t>
            </a:r>
            <a:endParaRPr lang="hu-HU"/>
          </a:p>
        </p:txBody>
      </p:sp>
      <p:sp>
        <p:nvSpPr>
          <p:cNvPr id="4" name="Dia számának helye 3"/>
          <p:cNvSpPr>
            <a:spLocks noGrp="1"/>
          </p:cNvSpPr>
          <p:nvPr>
            <p:ph type="sldNum" sz="quarter" idx="10"/>
          </p:nvPr>
        </p:nvSpPr>
        <p:spPr/>
        <p:txBody>
          <a:bodyPr/>
          <a:lstStyle/>
          <a:p>
            <a:fld id="{2EAF530E-81E2-4680-8A77-79CE364656C2}" type="slidenum">
              <a:rPr lang="hu-HU" smtClean="0"/>
              <a:pPr/>
              <a:t>1</a:t>
            </a:fld>
            <a:endParaRPr lang="hu-HU" dirty="0"/>
          </a:p>
        </p:txBody>
      </p:sp>
    </p:spTree>
    <p:extLst>
      <p:ext uri="{BB962C8B-B14F-4D97-AF65-F5344CB8AC3E}">
        <p14:creationId xmlns:p14="http://schemas.microsoft.com/office/powerpoint/2010/main" val="2884604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smtClean="0"/>
              <a:t>We created the ChemoTracker application which took the semi-automatic approach again:</a:t>
            </a:r>
            <a:r>
              <a:rPr lang="en-GB" baseline="0" smtClean="0"/>
              <a:t> </a:t>
            </a:r>
            <a:r>
              <a:rPr lang="en-GB" smtClean="0"/>
              <a:t>the user can guide the automatic tracking,</a:t>
            </a:r>
            <a:r>
              <a:rPr lang="en-GB" baseline="0" smtClean="0"/>
              <a:t> or even completely override it. If the tracking is simple, it is done almost automatically. If it is harder, the user needs to step in, but they only need to fix the most complicated cell motions, leaving most cases done by the software.</a:t>
            </a:r>
          </a:p>
          <a:p>
            <a:endParaRPr lang="en-GB" smtClean="0"/>
          </a:p>
          <a:p>
            <a:r>
              <a:rPr lang="en-GB" smtClean="0"/>
              <a:t>In this case, the polygons are cells, instead of grains.</a:t>
            </a:r>
            <a:r>
              <a:rPr lang="en-GB" baseline="0" smtClean="0"/>
              <a:t> Key-value pairs store successor cells instead of grain diameters. But the underlying data model and the visualization is the same.</a:t>
            </a:r>
          </a:p>
          <a:p>
            <a:endParaRPr lang="hu-HU"/>
          </a:p>
        </p:txBody>
      </p:sp>
      <p:sp>
        <p:nvSpPr>
          <p:cNvPr id="4" name="Dia számának helye 3"/>
          <p:cNvSpPr>
            <a:spLocks noGrp="1"/>
          </p:cNvSpPr>
          <p:nvPr>
            <p:ph type="sldNum" sz="quarter" idx="10"/>
          </p:nvPr>
        </p:nvSpPr>
        <p:spPr/>
        <p:txBody>
          <a:bodyPr/>
          <a:lstStyle/>
          <a:p>
            <a:fld id="{2EAF530E-81E2-4680-8A77-79CE364656C2}" type="slidenum">
              <a:rPr lang="hu-HU" smtClean="0"/>
              <a:pPr/>
              <a:t>10</a:t>
            </a:fld>
            <a:endParaRPr lang="hu-HU" dirty="0"/>
          </a:p>
        </p:txBody>
      </p:sp>
    </p:spTree>
    <p:extLst>
      <p:ext uri="{BB962C8B-B14F-4D97-AF65-F5344CB8AC3E}">
        <p14:creationId xmlns:p14="http://schemas.microsoft.com/office/powerpoint/2010/main" val="1023362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mtClean="0"/>
              <a:t>These</a:t>
            </a:r>
            <a:r>
              <a:rPr lang="en-GB" baseline="0" smtClean="0"/>
              <a:t> were the first three projects we started with the cv4sensorhub framework. Later, bone eating bacteria tracking, concrete porosity analysis, schist thin section analysis, and even topographic data, and industrial matchstick production came into the picture.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mtClean="0"/>
              <a:t>You can find additional information about</a:t>
            </a:r>
            <a:r>
              <a:rPr lang="en-GB" baseline="0" smtClean="0"/>
              <a:t> these</a:t>
            </a:r>
            <a:r>
              <a:rPr lang="en-GB" smtClean="0"/>
              <a:t>, together with video links and contacts on our website: </a:t>
            </a:r>
            <a:r>
              <a:rPr lang="hu-HU" sz="1200" smtClean="0"/>
              <a:t>http://bmeaut.github.io/cv4sensorhub/</a:t>
            </a:r>
            <a:endParaRPr lang="en-GB" sz="120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hu-HU" sz="1200" smtClean="0"/>
          </a:p>
          <a:p>
            <a:endParaRPr lang="hu-HU"/>
          </a:p>
        </p:txBody>
      </p:sp>
      <p:sp>
        <p:nvSpPr>
          <p:cNvPr id="4" name="Dia számának helye 3"/>
          <p:cNvSpPr>
            <a:spLocks noGrp="1"/>
          </p:cNvSpPr>
          <p:nvPr>
            <p:ph type="sldNum" sz="quarter" idx="10"/>
          </p:nvPr>
        </p:nvSpPr>
        <p:spPr/>
        <p:txBody>
          <a:bodyPr/>
          <a:lstStyle/>
          <a:p>
            <a:fld id="{2EAF530E-81E2-4680-8A77-79CE364656C2}" type="slidenum">
              <a:rPr lang="hu-HU" smtClean="0"/>
              <a:pPr/>
              <a:t>11</a:t>
            </a:fld>
            <a:endParaRPr lang="hu-HU" dirty="0"/>
          </a:p>
        </p:txBody>
      </p:sp>
    </p:spTree>
    <p:extLst>
      <p:ext uri="{BB962C8B-B14F-4D97-AF65-F5344CB8AC3E}">
        <p14:creationId xmlns:p14="http://schemas.microsoft.com/office/powerpoint/2010/main" val="3371102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smtClean="0"/>
              <a:t>Summarizing the talk,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mtClean="0"/>
              <a:t>we believe that combining the forces</a:t>
            </a:r>
            <a:r>
              <a:rPr lang="en-GB" sz="1200" baseline="0" smtClean="0"/>
              <a:t> with professional software developer teams can benefit in almost every research topic,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smtClean="0"/>
              <a:t>it can open many-many interesting, interdisciplinary directions.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mtClean="0"/>
              <a:t>Thank you for your kind attention!</a:t>
            </a:r>
          </a:p>
          <a:p>
            <a:endParaRPr lang="hu-HU"/>
          </a:p>
        </p:txBody>
      </p:sp>
      <p:sp>
        <p:nvSpPr>
          <p:cNvPr id="4" name="Dia számának helye 3"/>
          <p:cNvSpPr>
            <a:spLocks noGrp="1"/>
          </p:cNvSpPr>
          <p:nvPr>
            <p:ph type="sldNum" sz="quarter" idx="10"/>
          </p:nvPr>
        </p:nvSpPr>
        <p:spPr/>
        <p:txBody>
          <a:bodyPr/>
          <a:lstStyle/>
          <a:p>
            <a:fld id="{2EAF530E-81E2-4680-8A77-79CE364656C2}" type="slidenum">
              <a:rPr lang="hu-HU" smtClean="0"/>
              <a:pPr/>
              <a:t>12</a:t>
            </a:fld>
            <a:endParaRPr lang="hu-HU" dirty="0"/>
          </a:p>
        </p:txBody>
      </p:sp>
    </p:spTree>
    <p:extLst>
      <p:ext uri="{BB962C8B-B14F-4D97-AF65-F5344CB8AC3E}">
        <p14:creationId xmlns:p14="http://schemas.microsoft.com/office/powerpoint/2010/main" val="3521440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smtClean="0"/>
              <a:t>If a researcher of a</a:t>
            </a:r>
            <a:r>
              <a:rPr lang="en-GB" baseline="0" smtClean="0"/>
              <a:t> </a:t>
            </a:r>
            <a:r>
              <a:rPr lang="en-GB" smtClean="0"/>
              <a:t>non-IT related discipline wants to automate their everyday workflow, there are several opportunities:</a:t>
            </a:r>
          </a:p>
          <a:p>
            <a:pPr marL="171450" indent="-171450">
              <a:buFontTx/>
              <a:buChar char="-"/>
            </a:pPr>
            <a:r>
              <a:rPr lang="en-GB" smtClean="0"/>
              <a:t>One can take a generic software solution like image manipulation tools (Gimp, PhotoShop) or data processing applications (Google Sheets, Excel). These are highly advanced tools, but being</a:t>
            </a:r>
            <a:r>
              <a:rPr lang="en-GB" baseline="0" smtClean="0"/>
              <a:t> generic also means that research specific functions are rare. One has to copy-paste, transform, edit the data at several points during work.</a:t>
            </a:r>
          </a:p>
          <a:p>
            <a:pPr marL="171450" indent="-171450">
              <a:buFontTx/>
              <a:buChar char="-"/>
            </a:pPr>
            <a:r>
              <a:rPr lang="en-GB" baseline="0" smtClean="0"/>
              <a:t>Lucky researchers have software support for their measurement equipment like microscopic image processors created by microscope manufacturers, MRI image analysis software with highly advanced medical image processing, GIS systems with a wide range of tools to manipulate spatial data. There is a good chance that the amount of manual work remains low in these cases. But this works only in domains having many users and/or significant financial background.</a:t>
            </a:r>
          </a:p>
          <a:p>
            <a:pPr marL="171450" indent="-171450">
              <a:buFontTx/>
              <a:buChar char="-"/>
            </a:pPr>
            <a:r>
              <a:rPr lang="en-GB" baseline="0" smtClean="0"/>
              <a:t>Less lucky disciplines can use scriptable applications, if the research group is familiar with basic programming techniques. ImageJ for image processing and the Python based tools provide a huge advantage for those who master them.</a:t>
            </a:r>
          </a:p>
          <a:p>
            <a:pPr marL="0" indent="0">
              <a:buFontTx/>
              <a:buNone/>
            </a:pPr>
            <a:endParaRPr lang="en-GB"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smtClean="0"/>
              <a:t>As research is aiming for new application areas and answering new questions, big manufacturers have to find a balance between research-specific solutions with few users and sufficiently generic solutions with much more potential users. This way, the most aligned software is the one created by the research group itself.</a:t>
            </a:r>
          </a:p>
          <a:p>
            <a:pPr marL="0" indent="0">
              <a:buFontTx/>
              <a:buNone/>
            </a:pPr>
            <a:endParaRPr lang="en-GB" smtClean="0"/>
          </a:p>
          <a:p>
            <a:pPr marL="0" indent="0">
              <a:buFontTx/>
              <a:buNone/>
            </a:pPr>
            <a:r>
              <a:rPr lang="en-GB" smtClean="0"/>
              <a:t>My presentation is about cases where there is a</a:t>
            </a:r>
            <a:r>
              <a:rPr lang="en-GB" baseline="0" smtClean="0"/>
              <a:t> software solution for exactly the purposes of the given research.</a:t>
            </a:r>
          </a:p>
        </p:txBody>
      </p:sp>
      <p:sp>
        <p:nvSpPr>
          <p:cNvPr id="4" name="Dia számának helye 3"/>
          <p:cNvSpPr>
            <a:spLocks noGrp="1"/>
          </p:cNvSpPr>
          <p:nvPr>
            <p:ph type="sldNum" sz="quarter" idx="10"/>
          </p:nvPr>
        </p:nvSpPr>
        <p:spPr/>
        <p:txBody>
          <a:bodyPr/>
          <a:lstStyle/>
          <a:p>
            <a:fld id="{2EAF530E-81E2-4680-8A77-79CE364656C2}" type="slidenum">
              <a:rPr lang="hu-HU" smtClean="0"/>
              <a:pPr/>
              <a:t>2</a:t>
            </a:fld>
            <a:endParaRPr lang="hu-HU" dirty="0"/>
          </a:p>
        </p:txBody>
      </p:sp>
    </p:spTree>
    <p:extLst>
      <p:ext uri="{BB962C8B-B14F-4D97-AF65-F5344CB8AC3E}">
        <p14:creationId xmlns:p14="http://schemas.microsoft.com/office/powerpoint/2010/main" val="1176065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indent="0">
              <a:buFontTx/>
              <a:buNone/>
            </a:pPr>
            <a:r>
              <a:rPr lang="en-GB" baseline="0" smtClean="0"/>
              <a:t>These software are aligned to the everyday workflow, thus highly automating most of the steps.</a:t>
            </a:r>
          </a:p>
          <a:p>
            <a:pPr marL="0" indent="0">
              <a:buFontTx/>
              <a:buNone/>
            </a:pPr>
            <a:endParaRPr lang="en-GB" baseline="0" smtClean="0"/>
          </a:p>
          <a:p>
            <a:pPr marL="0" indent="0">
              <a:buFontTx/>
              <a:buNone/>
            </a:pPr>
            <a:r>
              <a:rPr lang="en-GB" baseline="0" smtClean="0"/>
              <a:t>IT engineering is a discipline aiming for automating... automating anything. It is only interesting if we apply it for interesting things. In my presentation, I will show how a co-operation with IT engineers (software developers) can result in successful research projects in some image processing related areas. It may be successful even by accelerating the tedious workflow and thus making the work more feasible, scalable. Or it may even open new opportunities which were previously marked as being “unfeasible” as they require an enormous amount of manual work.</a:t>
            </a:r>
          </a:p>
          <a:p>
            <a:pPr marL="0" indent="0">
              <a:buFontTx/>
              <a:buNone/>
            </a:pPr>
            <a:endParaRPr lang="en-GB" baseline="0" smtClean="0"/>
          </a:p>
          <a:p>
            <a:r>
              <a:rPr lang="en-GB" smtClean="0"/>
              <a:t>But there is a</a:t>
            </a:r>
            <a:r>
              <a:rPr lang="en-GB" baseline="0" smtClean="0"/>
              <a:t> very important requirement for doing this: the IT engineering team needs to have sufficient domain knowledge, otherwise the two sides will not understand each others expectations and preferences.</a:t>
            </a:r>
          </a:p>
          <a:p>
            <a:r>
              <a:rPr lang="en-GB" baseline="0" smtClean="0"/>
              <a:t>This is a significant threshold, as many software developers </a:t>
            </a:r>
            <a:r>
              <a:rPr lang="en-GB" baseline="0" smtClean="0"/>
              <a:t>are </a:t>
            </a:r>
            <a:r>
              <a:rPr lang="en-GB" baseline="0" smtClean="0"/>
              <a:t>not very motivated in learning about phase-contrast microscopy or sandstone porosity. But luckily, there are also many exceptions. </a:t>
            </a:r>
            <a:r>
              <a:rPr lang="en-GB" baseline="0" smtClean="0">
                <a:sym typeface="Wingdings" panose="05000000000000000000" pitchFamily="2" charset="2"/>
              </a:rPr>
              <a:t></a:t>
            </a:r>
          </a:p>
          <a:p>
            <a:endParaRPr lang="hu-HU"/>
          </a:p>
        </p:txBody>
      </p:sp>
      <p:sp>
        <p:nvSpPr>
          <p:cNvPr id="4" name="Dia számának helye 3"/>
          <p:cNvSpPr>
            <a:spLocks noGrp="1"/>
          </p:cNvSpPr>
          <p:nvPr>
            <p:ph type="sldNum" sz="quarter" idx="10"/>
          </p:nvPr>
        </p:nvSpPr>
        <p:spPr/>
        <p:txBody>
          <a:bodyPr/>
          <a:lstStyle/>
          <a:p>
            <a:fld id="{2EAF530E-81E2-4680-8A77-79CE364656C2}" type="slidenum">
              <a:rPr lang="hu-HU" smtClean="0"/>
              <a:pPr/>
              <a:t>3</a:t>
            </a:fld>
            <a:endParaRPr lang="hu-HU" dirty="0"/>
          </a:p>
        </p:txBody>
      </p:sp>
    </p:spTree>
    <p:extLst>
      <p:ext uri="{BB962C8B-B14F-4D97-AF65-F5344CB8AC3E}">
        <p14:creationId xmlns:p14="http://schemas.microsoft.com/office/powerpoint/2010/main" val="3990402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smtClean="0"/>
              <a:t>What do we need as a domain specific application?</a:t>
            </a:r>
          </a:p>
          <a:p>
            <a:endParaRPr lang="en-GB" smtClean="0"/>
          </a:p>
          <a:p>
            <a:pPr marL="171450" indent="-171450">
              <a:buFontTx/>
              <a:buChar char="-"/>
            </a:pPr>
            <a:r>
              <a:rPr lang="en-GB" smtClean="0"/>
              <a:t>Of course we need a handy user interface</a:t>
            </a:r>
            <a:r>
              <a:rPr lang="en-GB" baseline="0" smtClean="0"/>
              <a:t> which can be used without technical magic skills.</a:t>
            </a:r>
          </a:p>
          <a:p>
            <a:pPr marL="171450" indent="-171450">
              <a:buFontTx/>
              <a:buChar char="-"/>
            </a:pPr>
            <a:r>
              <a:rPr lang="en-GB" smtClean="0"/>
              <a:t>The end</a:t>
            </a:r>
            <a:r>
              <a:rPr lang="en-GB" baseline="0" smtClean="0"/>
              <a:t> users need to trust the results given by the software. How can we use a software for accurate measurements, if it is fully automatic and it is said to find the right properties with 90% accuracy? This accuracy may be enough, but still:</a:t>
            </a:r>
          </a:p>
          <a:p>
            <a:pPr marL="628650" lvl="1" indent="-171450">
              <a:buFontTx/>
              <a:buChar char="-"/>
            </a:pPr>
            <a:r>
              <a:rPr lang="en-GB" baseline="0" smtClean="0"/>
              <a:t>what if I have bad luck and my images are misinterpreted by the software and it gives a very bad result. How will I recognize this? For example if it says that the average grain diameter is 1.3mm... did it really count all grains and measure them properly? How did it handle the grains at the borders of the image? Is that documented?</a:t>
            </a:r>
          </a:p>
          <a:p>
            <a:pPr marL="628650" lvl="1" indent="-171450">
              <a:buFontTx/>
              <a:buChar char="-"/>
            </a:pPr>
            <a:r>
              <a:rPr lang="en-GB" baseline="0" smtClean="0"/>
              <a:t>and what if I need more than 90% accuracy?</a:t>
            </a:r>
          </a:p>
          <a:p>
            <a:pPr marL="0" lvl="0" indent="0">
              <a:buFontTx/>
              <a:buNone/>
            </a:pPr>
            <a:endParaRPr lang="en-GB" baseline="0" smtClean="0"/>
          </a:p>
          <a:p>
            <a:pPr marL="0" lvl="0" indent="0">
              <a:buFontTx/>
              <a:buNone/>
            </a:pPr>
            <a:r>
              <a:rPr lang="en-GB" baseline="0" smtClean="0"/>
              <a:t>Trust can be easily achieved by giving the user full control: if they can check and manually correct every step the software does, maybe sometimes there will be more work to do, but all mistakes can be fixed in time! This leads to the accuracy of the human expert, but usually with significantly less manual work. This is why one of our key goals is semi-automatic processing.</a:t>
            </a:r>
          </a:p>
          <a:p>
            <a:pPr marL="0" lvl="0" indent="0">
              <a:buFontTx/>
              <a:buNone/>
            </a:pPr>
            <a:endParaRPr lang="en-GB" smtClean="0"/>
          </a:p>
          <a:p>
            <a:pPr marL="0" lvl="0" indent="0">
              <a:buFontTx/>
              <a:buNone/>
            </a:pPr>
            <a:r>
              <a:rPr lang="en-GB" smtClean="0"/>
              <a:t>And the</a:t>
            </a:r>
            <a:r>
              <a:rPr lang="en-GB" baseline="0" smtClean="0"/>
              <a:t> price?</a:t>
            </a:r>
            <a:endParaRPr lang="en-GB" smtClean="0"/>
          </a:p>
          <a:p>
            <a:pPr marL="0" lvl="0" indent="0">
              <a:buFontTx/>
              <a:buNone/>
            </a:pPr>
            <a:r>
              <a:rPr lang="en-GB" smtClean="0"/>
              <a:t>As software development can be very expensive,</a:t>
            </a:r>
            <a:r>
              <a:rPr lang="en-GB" baseline="0" smtClean="0"/>
              <a:t> achieving these goals requires preparations: reusable software components, customizable user interfaces, and a software architecture which can be easily extended for the purposes of as many domains as possible. This way, the development time gets shorter and the price gets feasible.</a:t>
            </a:r>
          </a:p>
          <a:p>
            <a:pPr marL="0" lvl="0" indent="0">
              <a:buFontTx/>
              <a:buNone/>
            </a:pPr>
            <a:endParaRPr lang="en-GB" baseline="0" smtClean="0"/>
          </a:p>
        </p:txBody>
      </p:sp>
      <p:sp>
        <p:nvSpPr>
          <p:cNvPr id="4" name="Dia számának helye 3"/>
          <p:cNvSpPr>
            <a:spLocks noGrp="1"/>
          </p:cNvSpPr>
          <p:nvPr>
            <p:ph type="sldNum" sz="quarter" idx="10"/>
          </p:nvPr>
        </p:nvSpPr>
        <p:spPr/>
        <p:txBody>
          <a:bodyPr/>
          <a:lstStyle/>
          <a:p>
            <a:fld id="{2EAF530E-81E2-4680-8A77-79CE364656C2}" type="slidenum">
              <a:rPr lang="hu-HU" smtClean="0"/>
              <a:pPr/>
              <a:t>4</a:t>
            </a:fld>
            <a:endParaRPr lang="hu-HU" dirty="0"/>
          </a:p>
        </p:txBody>
      </p:sp>
    </p:spTree>
    <p:extLst>
      <p:ext uri="{BB962C8B-B14F-4D97-AF65-F5344CB8AC3E}">
        <p14:creationId xmlns:p14="http://schemas.microsoft.com/office/powerpoint/2010/main" val="711702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smtClean="0"/>
              <a:t>The whole story</a:t>
            </a:r>
            <a:r>
              <a:rPr lang="en-GB" baseline="0" smtClean="0"/>
              <a:t> began with a discussion with geologists who needed the grain diameter histogram of marble thin sections for marble provenancing purposes.</a:t>
            </a:r>
          </a:p>
          <a:p>
            <a:r>
              <a:rPr lang="en-GB" baseline="0" smtClean="0"/>
              <a:t>If the grains inside the image can be identified, the diameter histogram can be calculated.</a:t>
            </a:r>
          </a:p>
          <a:p>
            <a:endParaRPr lang="en-GB" baseline="0" smtClean="0"/>
          </a:p>
          <a:p>
            <a:r>
              <a:rPr lang="en-GB" baseline="0" smtClean="0"/>
              <a:t>Their problem was the presence of twin crystals: these create usually straight, parallel lines inside the grains. As these are not grain boundaries, they confuse traditional edge detection based grain boundary identification.</a:t>
            </a:r>
          </a:p>
          <a:p>
            <a:endParaRPr lang="en-GB" smtClean="0"/>
          </a:p>
        </p:txBody>
      </p:sp>
      <p:sp>
        <p:nvSpPr>
          <p:cNvPr id="4" name="Dia számának helye 3"/>
          <p:cNvSpPr>
            <a:spLocks noGrp="1"/>
          </p:cNvSpPr>
          <p:nvPr>
            <p:ph type="sldNum" sz="quarter" idx="10"/>
          </p:nvPr>
        </p:nvSpPr>
        <p:spPr/>
        <p:txBody>
          <a:bodyPr/>
          <a:lstStyle/>
          <a:p>
            <a:fld id="{2EAF530E-81E2-4680-8A77-79CE364656C2}" type="slidenum">
              <a:rPr lang="hu-HU" smtClean="0"/>
              <a:pPr/>
              <a:t>5</a:t>
            </a:fld>
            <a:endParaRPr lang="hu-HU" dirty="0"/>
          </a:p>
        </p:txBody>
      </p:sp>
    </p:spTree>
    <p:extLst>
      <p:ext uri="{BB962C8B-B14F-4D97-AF65-F5344CB8AC3E}">
        <p14:creationId xmlns:p14="http://schemas.microsoft.com/office/powerpoint/2010/main" val="743497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smtClean="0"/>
              <a:t>On</a:t>
            </a:r>
            <a:r>
              <a:rPr lang="en-GB" baseline="0" smtClean="0"/>
              <a:t> one hand, we started to develop twin crystal line detection.</a:t>
            </a:r>
          </a:p>
          <a:p>
            <a:r>
              <a:rPr lang="en-GB" baseline="0" smtClean="0"/>
              <a:t>We knew that it would be unrealistic to assume that it will be 100% perfect. But that degrades the measurement results!</a:t>
            </a:r>
          </a:p>
          <a:p>
            <a:endParaRPr lang="en-GB" baseline="0" smtClean="0"/>
          </a:p>
          <a:p>
            <a:r>
              <a:rPr lang="en-GB" baseline="0" smtClean="0"/>
              <a:t>So we decided to aim for a semi-automatic approach: after the automatic processing, the result is presented to the user like in a special drawing program. And here, the user has tools to quickly check, merge or split the grains if needed.</a:t>
            </a:r>
          </a:p>
          <a:p>
            <a:endParaRPr lang="en-GB" smtClean="0"/>
          </a:p>
          <a:p>
            <a:pPr marL="171450" indent="-171450">
              <a:buFontTx/>
              <a:buChar char="-"/>
            </a:pPr>
            <a:r>
              <a:rPr lang="en-GB" smtClean="0"/>
              <a:t>Merging</a:t>
            </a:r>
            <a:r>
              <a:rPr lang="en-GB" baseline="0" smtClean="0"/>
              <a:t> only needs a rough stroke with the mouse to mark the grains to be merged. After this hint, the program does it nicely and smoothly.</a:t>
            </a:r>
          </a:p>
          <a:p>
            <a:pPr marL="171450" indent="-171450">
              <a:buFontTx/>
              <a:buChar char="-"/>
            </a:pPr>
            <a:r>
              <a:rPr lang="en-GB" baseline="0" smtClean="0"/>
              <a:t>Slicing two grains merged by a small gap in their boundary only needs the mouse to be above the grain and pressing a hotkey starts the automatic slicing: it finds the narrowest gap between the parts of the grain and fills it.</a:t>
            </a:r>
          </a:p>
          <a:p>
            <a:pPr marL="0" indent="0">
              <a:buFontTx/>
              <a:buNone/>
            </a:pPr>
            <a:endParaRPr lang="en-GB" baseline="0" smtClean="0"/>
          </a:p>
          <a:p>
            <a:pPr marL="0" indent="0">
              <a:buFontTx/>
              <a:buNone/>
            </a:pPr>
            <a:r>
              <a:rPr lang="en-GB" baseline="0" smtClean="0"/>
              <a:t>Integration of domain specific knowledge into the application is essential here: the work can be effective because the software knows that we are working with marble thin sections. It is not a generic solution.</a:t>
            </a:r>
          </a:p>
          <a:p>
            <a:pPr marL="0" indent="0">
              <a:buFontTx/>
              <a:buNone/>
            </a:pPr>
            <a:endParaRPr lang="en-GB" baseline="0" smtClean="0"/>
          </a:p>
        </p:txBody>
      </p:sp>
      <p:sp>
        <p:nvSpPr>
          <p:cNvPr id="4" name="Dia számának helye 3"/>
          <p:cNvSpPr>
            <a:spLocks noGrp="1"/>
          </p:cNvSpPr>
          <p:nvPr>
            <p:ph type="sldNum" sz="quarter" idx="10"/>
          </p:nvPr>
        </p:nvSpPr>
        <p:spPr/>
        <p:txBody>
          <a:bodyPr/>
          <a:lstStyle/>
          <a:p>
            <a:fld id="{2EAF530E-81E2-4680-8A77-79CE364656C2}" type="slidenum">
              <a:rPr lang="hu-HU" smtClean="0"/>
              <a:pPr/>
              <a:t>6</a:t>
            </a:fld>
            <a:endParaRPr lang="hu-HU" dirty="0"/>
          </a:p>
        </p:txBody>
      </p:sp>
    </p:spTree>
    <p:extLst>
      <p:ext uri="{BB962C8B-B14F-4D97-AF65-F5344CB8AC3E}">
        <p14:creationId xmlns:p14="http://schemas.microsoft.com/office/powerpoint/2010/main" val="1581554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indent="0">
              <a:buFontTx/>
              <a:buNone/>
            </a:pPr>
            <a:r>
              <a:rPr lang="en-GB" smtClean="0"/>
              <a:t>Later, another question arrived: restoration work needs sandstone to fill missing pieces of buildings.</a:t>
            </a:r>
            <a:r>
              <a:rPr lang="en-GB" baseline="0" smtClean="0"/>
              <a:t> A sandstone with high porosity is not stable enough, it will fall into pieces in a few years.</a:t>
            </a:r>
          </a:p>
          <a:p>
            <a:pPr marL="0" indent="0">
              <a:buFontTx/>
              <a:buNone/>
            </a:pPr>
            <a:r>
              <a:rPr lang="en-GB" baseline="0" smtClean="0"/>
              <a:t>So we need to measure the stability, more exactly the average number of neighbours of the grains.</a:t>
            </a:r>
          </a:p>
          <a:p>
            <a:pPr marL="0" indent="0">
              <a:buFontTx/>
              <a:buNone/>
            </a:pPr>
            <a:r>
              <a:rPr lang="en-GB" baseline="0" smtClean="0"/>
              <a:t>Today, many experts are measuring this manually... which is not very fast, because proper statistic needs many grains to be taken into account.</a:t>
            </a:r>
          </a:p>
          <a:p>
            <a:pPr marL="0" indent="0">
              <a:buFontTx/>
              <a:buNone/>
            </a:pPr>
            <a:endParaRPr lang="en-GB" baseline="0" smtClean="0"/>
          </a:p>
          <a:p>
            <a:pPr marL="0" indent="0">
              <a:buFontTx/>
              <a:buNone/>
            </a:pPr>
            <a:r>
              <a:rPr lang="en-GB" baseline="0" smtClean="0"/>
              <a:t>The upper left image is the thin section of the sandstone, porosities filled with blue material.</a:t>
            </a:r>
          </a:p>
          <a:p>
            <a:pPr marL="0" indent="0">
              <a:buFontTx/>
              <a:buNone/>
            </a:pPr>
            <a:endParaRPr lang="en-GB" baseline="0" smtClean="0"/>
          </a:p>
          <a:p>
            <a:pPr marL="0" indent="0">
              <a:buFontTx/>
              <a:buNone/>
            </a:pPr>
            <a:r>
              <a:rPr lang="en-GB" baseline="0" smtClean="0"/>
              <a:t>As many boundaries have too low contrast, we chose to ask the user to click into every grain once, this is shown with yellow circles. Later it was improved with an automatic suggestion and tools to add, remove or move suggested points manually.</a:t>
            </a:r>
          </a:p>
          <a:p>
            <a:pPr marL="0" indent="0">
              <a:buFontTx/>
              <a:buNone/>
            </a:pPr>
            <a:endParaRPr lang="en-GB" smtClean="0"/>
          </a:p>
          <a:p>
            <a:pPr marL="0" indent="0">
              <a:buFontTx/>
              <a:buNone/>
            </a:pPr>
            <a:r>
              <a:rPr lang="en-GB" smtClean="0"/>
              <a:t>Having this kind of hint, a</a:t>
            </a:r>
            <a:r>
              <a:rPr lang="en-GB" baseline="0" smtClean="0"/>
              <a:t> well known method called seeded watershed segmentation can easily find the grain boundaries. And if it fails at some locations, we still provide tools to edit the shapes manually.</a:t>
            </a:r>
          </a:p>
          <a:p>
            <a:pPr marL="0" indent="0">
              <a:buFontTx/>
              <a:buNone/>
            </a:pPr>
            <a:endParaRPr lang="en-GB" baseline="0" smtClean="0"/>
          </a:p>
          <a:p>
            <a:pPr marL="0" indent="0">
              <a:buFontTx/>
              <a:buNone/>
            </a:pPr>
            <a:r>
              <a:rPr lang="en-GB" baseline="0" smtClean="0"/>
              <a:t>Extended with a trainable, color based porosity detection, the number of neighbours can be easily calculated, visualized for checking, and then exported into a histogram.</a:t>
            </a:r>
          </a:p>
          <a:p>
            <a:pPr marL="0" indent="0">
              <a:buFontTx/>
              <a:buNone/>
            </a:pPr>
            <a:r>
              <a:rPr lang="en-GB" baseline="0" smtClean="0"/>
              <a:t>Again, manual supervision assures high accuracy, the software does not need to be perfect to be usable.</a:t>
            </a:r>
          </a:p>
          <a:p>
            <a:pPr marL="0" indent="0">
              <a:buFontTx/>
              <a:buNone/>
            </a:pPr>
            <a:endParaRPr lang="en-GB" baseline="0" smtClean="0"/>
          </a:p>
          <a:p>
            <a:endParaRPr lang="hu-HU"/>
          </a:p>
        </p:txBody>
      </p:sp>
      <p:sp>
        <p:nvSpPr>
          <p:cNvPr id="4" name="Dia számának helye 3"/>
          <p:cNvSpPr>
            <a:spLocks noGrp="1"/>
          </p:cNvSpPr>
          <p:nvPr>
            <p:ph type="sldNum" sz="quarter" idx="10"/>
          </p:nvPr>
        </p:nvSpPr>
        <p:spPr/>
        <p:txBody>
          <a:bodyPr/>
          <a:lstStyle/>
          <a:p>
            <a:fld id="{2EAF530E-81E2-4680-8A77-79CE364656C2}" type="slidenum">
              <a:rPr lang="hu-HU" smtClean="0"/>
              <a:pPr/>
              <a:t>7</a:t>
            </a:fld>
            <a:endParaRPr lang="hu-HU" dirty="0"/>
          </a:p>
        </p:txBody>
      </p:sp>
    </p:spTree>
    <p:extLst>
      <p:ext uri="{BB962C8B-B14F-4D97-AF65-F5344CB8AC3E}">
        <p14:creationId xmlns:p14="http://schemas.microsoft.com/office/powerpoint/2010/main" val="252514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smtClean="0"/>
              <a:t>At</a:t>
            </a:r>
            <a:r>
              <a:rPr lang="en-GB" baseline="0" smtClean="0"/>
              <a:t> this point, we recognized the similarities between the marble and sandstone </a:t>
            </a:r>
            <a:r>
              <a:rPr lang="en-GB" baseline="0" smtClean="0"/>
              <a:t>image analysis </a:t>
            </a:r>
            <a:r>
              <a:rPr lang="en-GB" baseline="0" smtClean="0"/>
              <a:t>and started to extract the common pieces into a software framework.</a:t>
            </a:r>
          </a:p>
          <a:p>
            <a:endParaRPr lang="en-GB" smtClean="0"/>
          </a:p>
          <a:p>
            <a:r>
              <a:rPr lang="en-GB" baseline="0" smtClean="0"/>
              <a:t>A common data model was created containing</a:t>
            </a:r>
          </a:p>
          <a:p>
            <a:pPr marL="171450" indent="-171450">
              <a:buFontTx/>
              <a:buChar char="-"/>
            </a:pPr>
            <a:r>
              <a:rPr lang="en-GB" baseline="0" smtClean="0"/>
              <a:t>Images</a:t>
            </a:r>
          </a:p>
          <a:p>
            <a:pPr marL="171450" indent="-171450">
              <a:buFontTx/>
              <a:buChar char="-"/>
            </a:pPr>
            <a:r>
              <a:rPr lang="en-GB" baseline="0" smtClean="0"/>
              <a:t>Seed points</a:t>
            </a:r>
          </a:p>
          <a:p>
            <a:pPr marL="171450" indent="-171450">
              <a:buFontTx/>
              <a:buChar char="-"/>
            </a:pPr>
            <a:r>
              <a:rPr lang="en-GB" baseline="0" smtClean="0"/>
              <a:t>Polygons, polylines (representing grains and boundaries)</a:t>
            </a:r>
          </a:p>
          <a:p>
            <a:pPr marL="171450" indent="-171450">
              <a:buFontTx/>
              <a:buChar char="-"/>
            </a:pPr>
            <a:r>
              <a:rPr lang="en-GB" baseline="0" smtClean="0"/>
              <a:t>Tags on them (“selected”, “checked”)</a:t>
            </a:r>
          </a:p>
          <a:p>
            <a:pPr marL="171450" indent="-171450">
              <a:buFontTx/>
              <a:buChar char="-"/>
            </a:pPr>
            <a:r>
              <a:rPr lang="en-GB" baseline="0" smtClean="0"/>
              <a:t>Key-value pairs (“diameter = 1.3”, “neighbour count = 4”)</a:t>
            </a:r>
          </a:p>
          <a:p>
            <a:pPr marL="0" indent="0">
              <a:buFontTx/>
              <a:buNone/>
            </a:pPr>
            <a:endParaRPr lang="en-GB" baseline="0" smtClean="0"/>
          </a:p>
          <a:p>
            <a:pPr marL="0" indent="0">
              <a:buFontTx/>
              <a:buNone/>
            </a:pPr>
            <a:r>
              <a:rPr lang="en-GB" baseline="0" smtClean="0"/>
              <a:t>And we have a continuously growing number of operations like</a:t>
            </a:r>
          </a:p>
          <a:p>
            <a:pPr marL="171450" indent="-171450">
              <a:buFontTx/>
              <a:buChar char="-"/>
            </a:pPr>
            <a:r>
              <a:rPr lang="en-GB" baseline="0" smtClean="0"/>
              <a:t>Color detection learning by examples,</a:t>
            </a:r>
          </a:p>
          <a:p>
            <a:pPr marL="171450" indent="-171450">
              <a:buFontTx/>
              <a:buChar char="-"/>
            </a:pPr>
            <a:r>
              <a:rPr lang="en-GB" baseline="0" smtClean="0"/>
              <a:t>Boundary detection,</a:t>
            </a:r>
          </a:p>
          <a:p>
            <a:pPr marL="171450" indent="-171450">
              <a:buFontTx/>
              <a:buChar char="-"/>
            </a:pPr>
            <a:r>
              <a:rPr lang="en-GB" baseline="0" smtClean="0"/>
              <a:t>Manual boundary correction, and</a:t>
            </a:r>
          </a:p>
          <a:p>
            <a:pPr marL="171450" indent="-171450">
              <a:buFontTx/>
              <a:buChar char="-"/>
            </a:pPr>
            <a:r>
              <a:rPr lang="en-GB" baseline="0" smtClean="0"/>
              <a:t>Diameter histogram export</a:t>
            </a:r>
          </a:p>
          <a:p>
            <a:pPr marL="0" indent="0">
              <a:buFontTx/>
              <a:buNone/>
            </a:pPr>
            <a:endParaRPr lang="en-GB" smtClean="0"/>
          </a:p>
          <a:p>
            <a:pPr marL="0" indent="0">
              <a:buFontTx/>
              <a:buNone/>
            </a:pPr>
            <a:r>
              <a:rPr lang="en-GB" smtClean="0"/>
              <a:t>Using a common and universal visualization tool</a:t>
            </a:r>
            <a:r>
              <a:rPr lang="en-GB" baseline="0" smtClean="0"/>
              <a:t> for our data model, creating an application for a new research project takes much less time than doing it from scratch.</a:t>
            </a:r>
          </a:p>
          <a:p>
            <a:pPr marL="0" indent="0">
              <a:buFontTx/>
              <a:buNone/>
            </a:pPr>
            <a:endParaRPr lang="hu-HU"/>
          </a:p>
        </p:txBody>
      </p:sp>
      <p:sp>
        <p:nvSpPr>
          <p:cNvPr id="4" name="Dia számának helye 3"/>
          <p:cNvSpPr>
            <a:spLocks noGrp="1"/>
          </p:cNvSpPr>
          <p:nvPr>
            <p:ph type="sldNum" sz="quarter" idx="10"/>
          </p:nvPr>
        </p:nvSpPr>
        <p:spPr/>
        <p:txBody>
          <a:bodyPr/>
          <a:lstStyle/>
          <a:p>
            <a:fld id="{2EAF530E-81E2-4680-8A77-79CE364656C2}" type="slidenum">
              <a:rPr lang="hu-HU" smtClean="0"/>
              <a:pPr/>
              <a:t>8</a:t>
            </a:fld>
            <a:endParaRPr lang="hu-HU" dirty="0"/>
          </a:p>
        </p:txBody>
      </p:sp>
    </p:spTree>
    <p:extLst>
      <p:ext uri="{BB962C8B-B14F-4D97-AF65-F5344CB8AC3E}">
        <p14:creationId xmlns:p14="http://schemas.microsoft.com/office/powerpoint/2010/main" val="2612295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smtClean="0"/>
              <a:t>A few months after the previous</a:t>
            </a:r>
            <a:r>
              <a:rPr lang="en-GB" baseline="0" smtClean="0"/>
              <a:t> projects, a medical research team came to us.</a:t>
            </a:r>
          </a:p>
          <a:p>
            <a:r>
              <a:rPr lang="en-GB" baseline="0" smtClean="0"/>
              <a:t>They needed to track the motion of white blood cells in long sequences of microscopic images.</a:t>
            </a:r>
          </a:p>
          <a:p>
            <a:endParaRPr lang="en-GB" smtClean="0"/>
          </a:p>
          <a:p>
            <a:pPr marL="0" indent="0">
              <a:buFontTx/>
              <a:buNone/>
            </a:pPr>
            <a:r>
              <a:rPr lang="en-GB" baseline="0" smtClean="0"/>
              <a:t>The problem with conventional motion tracking solutions was that there was too much motion between images for fully automatic tracking.</a:t>
            </a:r>
          </a:p>
          <a:p>
            <a:pPr marL="0" indent="0">
              <a:buFontTx/>
              <a:buNone/>
            </a:pPr>
            <a:r>
              <a:rPr lang="en-GB" baseline="0" smtClean="0"/>
              <a:t>They could not make images more frequently, as there were too many samples beside each other to be handled by the robotic microscope. And reducing the number of parallel processed samples was no option either.</a:t>
            </a:r>
          </a:p>
          <a:p>
            <a:pPr marL="0" indent="0">
              <a:buFontTx/>
              <a:buNone/>
            </a:pPr>
            <a:endParaRPr lang="en-GB" baseline="0" smtClean="0"/>
          </a:p>
        </p:txBody>
      </p:sp>
      <p:sp>
        <p:nvSpPr>
          <p:cNvPr id="4" name="Dia számának helye 3"/>
          <p:cNvSpPr>
            <a:spLocks noGrp="1"/>
          </p:cNvSpPr>
          <p:nvPr>
            <p:ph type="sldNum" sz="quarter" idx="10"/>
          </p:nvPr>
        </p:nvSpPr>
        <p:spPr/>
        <p:txBody>
          <a:bodyPr/>
          <a:lstStyle/>
          <a:p>
            <a:fld id="{2EAF530E-81E2-4680-8A77-79CE364656C2}" type="slidenum">
              <a:rPr lang="hu-HU" smtClean="0"/>
              <a:pPr/>
              <a:t>9</a:t>
            </a:fld>
            <a:endParaRPr lang="hu-HU" dirty="0"/>
          </a:p>
        </p:txBody>
      </p:sp>
    </p:spTree>
    <p:extLst>
      <p:ext uri="{BB962C8B-B14F-4D97-AF65-F5344CB8AC3E}">
        <p14:creationId xmlns:p14="http://schemas.microsoft.com/office/powerpoint/2010/main" val="12126362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Main Title">
    <p:spTree>
      <p:nvGrpSpPr>
        <p:cNvPr id="1" name=""/>
        <p:cNvGrpSpPr/>
        <p:nvPr/>
      </p:nvGrpSpPr>
      <p:grpSpPr>
        <a:xfrm>
          <a:off x="0" y="0"/>
          <a:ext cx="0" cy="0"/>
          <a:chOff x="0" y="0"/>
          <a:chExt cx="0" cy="0"/>
        </a:xfrm>
      </p:grpSpPr>
      <p:sp>
        <p:nvSpPr>
          <p:cNvPr id="2" name="Title 1"/>
          <p:cNvSpPr>
            <a:spLocks noGrp="1"/>
          </p:cNvSpPr>
          <p:nvPr>
            <p:ph type="ctrTitle"/>
          </p:nvPr>
        </p:nvSpPr>
        <p:spPr>
          <a:xfrm>
            <a:off x="2123728" y="1269554"/>
            <a:ext cx="6563072" cy="2303462"/>
          </a:xfrm>
          <a:prstGeom prst="rect">
            <a:avLst/>
          </a:prstGeom>
        </p:spPr>
        <p:txBody>
          <a:bodyPr lIns="0" anchor="b"/>
          <a:lstStyle>
            <a:lvl1pPr algn="l">
              <a:defRPr sz="6000">
                <a:latin typeface="Bariol Light" panose="02000506040000020003" pitchFamily="2" charset="0"/>
              </a:defRPr>
            </a:lvl1pPr>
          </a:lstStyle>
          <a:p>
            <a:endParaRPr lang="en-US" dirty="0"/>
          </a:p>
        </p:txBody>
      </p:sp>
      <p:sp>
        <p:nvSpPr>
          <p:cNvPr id="3" name="Subtitle 2"/>
          <p:cNvSpPr>
            <a:spLocks noGrp="1"/>
          </p:cNvSpPr>
          <p:nvPr>
            <p:ph type="subTitle" idx="1"/>
          </p:nvPr>
        </p:nvSpPr>
        <p:spPr>
          <a:xfrm>
            <a:off x="2128367" y="3636000"/>
            <a:ext cx="6558433" cy="1260000"/>
          </a:xfrm>
        </p:spPr>
        <p:txBody>
          <a:bodyPr lIns="0">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5" name="Footer Placeholder 4"/>
          <p:cNvSpPr>
            <a:spLocks noGrp="1"/>
          </p:cNvSpPr>
          <p:nvPr>
            <p:ph type="ftr" sz="quarter" idx="11"/>
          </p:nvPr>
        </p:nvSpPr>
        <p:spPr/>
        <p:txBody>
          <a:bodyPr/>
          <a:lstStyle/>
          <a:p>
            <a:r>
              <a:rPr lang="en-US" smtClean="0"/>
              <a:t>Csorba et al.: GrainAutLine, a tool for automatic thin section analysis</a:t>
            </a:r>
            <a:endParaRPr lang="hu-HU"/>
          </a:p>
        </p:txBody>
      </p:sp>
      <p:sp>
        <p:nvSpPr>
          <p:cNvPr id="6" name="Slide Number Placeholder 5"/>
          <p:cNvSpPr>
            <a:spLocks noGrp="1"/>
          </p:cNvSpPr>
          <p:nvPr>
            <p:ph type="sldNum" sz="quarter" idx="12"/>
          </p:nvPr>
        </p:nvSpPr>
        <p:spPr/>
        <p:txBody>
          <a:bodyPr/>
          <a:lstStyle/>
          <a:p>
            <a:fld id="{749F71C9-278E-471F-A52B-879E4728A843}" type="slidenum">
              <a:rPr lang="hu-HU" smtClean="0"/>
              <a:t>‹#›</a:t>
            </a:fld>
            <a:endParaRPr lang="hu-HU"/>
          </a:p>
        </p:txBody>
      </p:sp>
      <p:grpSp>
        <p:nvGrpSpPr>
          <p:cNvPr id="7" name="Csoportba foglalás 6"/>
          <p:cNvGrpSpPr>
            <a:grpSpLocks/>
          </p:cNvGrpSpPr>
          <p:nvPr userDrawn="1"/>
        </p:nvGrpSpPr>
        <p:grpSpPr>
          <a:xfrm>
            <a:off x="0" y="5166000"/>
            <a:ext cx="9144000" cy="1692000"/>
            <a:chOff x="0" y="5166000"/>
            <a:chExt cx="9144000" cy="1692000"/>
          </a:xfrm>
        </p:grpSpPr>
        <p:sp>
          <p:nvSpPr>
            <p:cNvPr id="8" name="Téglalap 7"/>
            <p:cNvSpPr/>
            <p:nvPr userDrawn="1"/>
          </p:nvSpPr>
          <p:spPr bwMode="auto">
            <a:xfrm>
              <a:off x="0" y="5166000"/>
              <a:ext cx="9144000" cy="1692000"/>
            </a:xfrm>
            <a:prstGeom prst="rect">
              <a:avLst/>
            </a:prstGeom>
            <a:gradFill>
              <a:gsLst>
                <a:gs pos="0">
                  <a:srgbClr val="C81426"/>
                </a:gs>
                <a:gs pos="100000">
                  <a:srgbClr val="910B26"/>
                </a:gs>
              </a:gsLst>
              <a:lin ang="0" scaled="0"/>
            </a:gra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40000"/>
                </a:spcBef>
                <a:spcAft>
                  <a:spcPct val="0"/>
                </a:spcAft>
                <a:buClr>
                  <a:schemeClr val="bg2"/>
                </a:buClr>
                <a:buSzPct val="70000"/>
                <a:buFontTx/>
                <a:buNone/>
                <a:tabLst/>
              </a:pPr>
              <a:endParaRPr kumimoji="0" lang="hu-HU" sz="3200" b="0" i="0" u="none" strike="noStrike" cap="none" normalizeH="0" baseline="0" dirty="0" smtClean="0">
                <a:ln>
                  <a:noFill/>
                </a:ln>
                <a:solidFill>
                  <a:schemeClr val="tx1"/>
                </a:solidFill>
                <a:effectLst/>
                <a:latin typeface="Bariol Regular" panose="02000506040000020003" pitchFamily="2" charset="0"/>
              </a:endParaRPr>
            </a:p>
          </p:txBody>
        </p:sp>
        <p:pic>
          <p:nvPicPr>
            <p:cNvPr id="9" name="Picture 11" descr="BME_AUT_logo_WHITE-en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996" y="5684003"/>
              <a:ext cx="3667932" cy="692784"/>
            </a:xfrm>
            <a:prstGeom prst="rect">
              <a:avLst/>
            </a:prstGeom>
          </p:spPr>
        </p:pic>
      </p:grpSp>
    </p:spTree>
    <p:extLst>
      <p:ext uri="{BB962C8B-B14F-4D97-AF65-F5344CB8AC3E}">
        <p14:creationId xmlns:p14="http://schemas.microsoft.com/office/powerpoint/2010/main" val="10856470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457200" y="1602024"/>
            <a:ext cx="8229600" cy="1768320"/>
          </a:xfrm>
        </p:spPr>
        <p:txBody>
          <a:bodyPr lIns="0" rIns="0" anchor="b" anchorCtr="0">
            <a:normAutofit/>
          </a:bodyPr>
          <a:lstStyle>
            <a:lvl1pPr>
              <a:defRPr sz="4800" baseline="0"/>
            </a:lvl1pPr>
          </a:lstStyle>
          <a:p>
            <a:r>
              <a:rPr lang="hu-HU" dirty="0" err="1" smtClean="0"/>
              <a:t>Chapter</a:t>
            </a:r>
            <a:r>
              <a:rPr lang="hu-HU" dirty="0" smtClean="0"/>
              <a:t> </a:t>
            </a:r>
            <a:r>
              <a:rPr lang="hu-HU" dirty="0" err="1" smtClean="0"/>
              <a:t>or</a:t>
            </a:r>
            <a:r>
              <a:rPr lang="hu-HU" dirty="0" smtClean="0"/>
              <a:t> </a:t>
            </a:r>
            <a:r>
              <a:rPr lang="hu-HU" dirty="0" err="1" smtClean="0"/>
              <a:t>Section</a:t>
            </a:r>
            <a:r>
              <a:rPr lang="hu-HU" dirty="0" smtClean="0"/>
              <a:t> </a:t>
            </a:r>
            <a:r>
              <a:rPr lang="hu-HU" dirty="0" err="1" smtClean="0"/>
              <a:t>Title</a:t>
            </a:r>
            <a:endParaRPr lang="hu-HU" dirty="0"/>
          </a:p>
        </p:txBody>
      </p:sp>
      <p:sp>
        <p:nvSpPr>
          <p:cNvPr id="5" name="Subtitle 2"/>
          <p:cNvSpPr>
            <a:spLocks noGrp="1"/>
          </p:cNvSpPr>
          <p:nvPr>
            <p:ph type="subTitle" idx="1" hasCustomPrompt="1"/>
          </p:nvPr>
        </p:nvSpPr>
        <p:spPr>
          <a:xfrm>
            <a:off x="457200" y="3391024"/>
            <a:ext cx="8229600" cy="1260000"/>
          </a:xfrm>
        </p:spPr>
        <p:txBody>
          <a:bodyPr lIns="0">
            <a:normAutofit/>
          </a:bodyPr>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err="1" smtClean="0"/>
              <a:t>Chapter</a:t>
            </a:r>
            <a:r>
              <a:rPr lang="hu-HU" dirty="0" smtClean="0"/>
              <a:t> </a:t>
            </a:r>
            <a:r>
              <a:rPr lang="hu-HU" dirty="0" err="1" smtClean="0"/>
              <a:t>or</a:t>
            </a:r>
            <a:r>
              <a:rPr lang="hu-HU" dirty="0" smtClean="0"/>
              <a:t> </a:t>
            </a:r>
            <a:r>
              <a:rPr lang="hu-HU" dirty="0" err="1" smtClean="0"/>
              <a:t>Section</a:t>
            </a:r>
            <a:r>
              <a:rPr lang="hu-HU" dirty="0" smtClean="0"/>
              <a:t> </a:t>
            </a:r>
            <a:r>
              <a:rPr lang="hu-HU" dirty="0" err="1" smtClean="0"/>
              <a:t>Subtitle</a:t>
            </a:r>
            <a:endParaRPr lang="en-US" dirty="0"/>
          </a:p>
        </p:txBody>
      </p:sp>
      <p:sp>
        <p:nvSpPr>
          <p:cNvPr id="8" name="Dia számának helye 3"/>
          <p:cNvSpPr>
            <a:spLocks noGrp="1"/>
          </p:cNvSpPr>
          <p:nvPr>
            <p:ph type="sldNum" sz="quarter" idx="11"/>
          </p:nvPr>
        </p:nvSpPr>
        <p:spPr>
          <a:xfrm>
            <a:off x="4302000" y="6430338"/>
            <a:ext cx="540000" cy="313361"/>
          </a:xfrm>
        </p:spPr>
        <p:txBody>
          <a:bodyPr/>
          <a:lstStyle/>
          <a:p>
            <a:fld id="{749F71C9-278E-471F-A52B-879E4728A843}" type="slidenum">
              <a:rPr lang="hu-HU" smtClean="0"/>
              <a:pPr/>
              <a:t>‹#›</a:t>
            </a:fld>
            <a:endParaRPr lang="hu-HU" dirty="0"/>
          </a:p>
        </p:txBody>
      </p:sp>
    </p:spTree>
    <p:extLst>
      <p:ext uri="{BB962C8B-B14F-4D97-AF65-F5344CB8AC3E}">
        <p14:creationId xmlns:p14="http://schemas.microsoft.com/office/powerpoint/2010/main" val="8612141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Cím 1"/>
          <p:cNvSpPr>
            <a:spLocks noGrp="1"/>
          </p:cNvSpPr>
          <p:nvPr>
            <p:ph type="title"/>
          </p:nvPr>
        </p:nvSpPr>
        <p:spPr/>
        <p:txBody>
          <a:bodyPr wrap="square"/>
          <a:lstStyle/>
          <a:p>
            <a:endParaRPr lang="hu-HU" dirty="0"/>
          </a:p>
        </p:txBody>
      </p:sp>
      <p:sp>
        <p:nvSpPr>
          <p:cNvPr id="4" name="Dia számának helye 3"/>
          <p:cNvSpPr>
            <a:spLocks noGrp="1"/>
          </p:cNvSpPr>
          <p:nvPr>
            <p:ph type="sldNum" sz="quarter" idx="11"/>
          </p:nvPr>
        </p:nvSpPr>
        <p:spPr/>
        <p:txBody>
          <a:bodyPr/>
          <a:lstStyle/>
          <a:p>
            <a:fld id="{749F71C9-278E-471F-A52B-879E4728A843}" type="slidenum">
              <a:rPr lang="hu-HU" smtClean="0"/>
              <a:pPr/>
              <a:t>‹#›</a:t>
            </a:fld>
            <a:endParaRPr lang="hu-HU" dirty="0"/>
          </a:p>
        </p:txBody>
      </p:sp>
      <p:sp>
        <p:nvSpPr>
          <p:cNvPr id="8" name="Tartalom helye 7"/>
          <p:cNvSpPr>
            <a:spLocks noGrp="1"/>
          </p:cNvSpPr>
          <p:nvPr>
            <p:ph sz="quarter" idx="12"/>
          </p:nvPr>
        </p:nvSpPr>
        <p:spPr>
          <a:xfrm>
            <a:off x="457200" y="1051200"/>
            <a:ext cx="8229600" cy="5158800"/>
          </a:xfrm>
        </p:spPr>
        <p:txBody>
          <a:bodyPr/>
          <a:lstStyle>
            <a:lvl1pPr>
              <a:lnSpc>
                <a:spcPct val="100000"/>
              </a:lnSpc>
              <a:spcBef>
                <a:spcPts val="1200"/>
              </a:spcBef>
              <a:defRPr/>
            </a:lvl1pPr>
            <a:lvl2pPr marL="685800" indent="-216000">
              <a:spcBef>
                <a:spcPts val="400"/>
              </a:spcBef>
              <a:buFont typeface="Bariol Regular" panose="02000506040000020003" pitchFamily="2" charset="0"/>
              <a:buChar char="&gt;"/>
              <a:defRPr/>
            </a:lvl2pPr>
            <a:lvl3pPr marL="1180800" indent="-216000">
              <a:spcBef>
                <a:spcPts val="400"/>
              </a:spcBef>
              <a:buFont typeface="Bariol Regular" panose="02000506040000020003" pitchFamily="2" charset="0"/>
              <a:buChar char="–"/>
              <a:defRPr/>
            </a:lvl3pPr>
            <a:lvl4pPr marL="1566000" indent="-158400">
              <a:spcBef>
                <a:spcPts val="350"/>
              </a:spcBef>
              <a:defRPr/>
            </a:lvl4pPr>
            <a:lvl5pPr marL="2023200" indent="-158400">
              <a:spcBef>
                <a:spcPts val="350"/>
              </a:spcBef>
              <a:defRPr/>
            </a:lvl5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spTree>
    <p:extLst>
      <p:ext uri="{BB962C8B-B14F-4D97-AF65-F5344CB8AC3E}">
        <p14:creationId xmlns:p14="http://schemas.microsoft.com/office/powerpoint/2010/main" val="25144299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Csoportba foglalás 16"/>
          <p:cNvGrpSpPr/>
          <p:nvPr userDrawn="1"/>
        </p:nvGrpSpPr>
        <p:grpSpPr>
          <a:xfrm>
            <a:off x="-5556" y="6335002"/>
            <a:ext cx="9149556" cy="522998"/>
            <a:chOff x="-5556" y="6335002"/>
            <a:chExt cx="9144000" cy="550382"/>
          </a:xfrm>
        </p:grpSpPr>
        <p:sp>
          <p:nvSpPr>
            <p:cNvPr id="18" name="Téglalap 17"/>
            <p:cNvSpPr/>
            <p:nvPr userDrawn="1"/>
          </p:nvSpPr>
          <p:spPr bwMode="auto">
            <a:xfrm>
              <a:off x="-5556" y="6335002"/>
              <a:ext cx="9144000" cy="550382"/>
            </a:xfrm>
            <a:prstGeom prst="rect">
              <a:avLst/>
            </a:prstGeom>
            <a:gradFill>
              <a:gsLst>
                <a:gs pos="0">
                  <a:srgbClr val="C81426"/>
                </a:gs>
                <a:gs pos="100000">
                  <a:srgbClr val="910B26"/>
                </a:gs>
              </a:gsLst>
              <a:lin ang="0" scaled="0"/>
            </a:gra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40000"/>
                </a:spcBef>
                <a:spcAft>
                  <a:spcPct val="0"/>
                </a:spcAft>
                <a:buClr>
                  <a:schemeClr val="bg2"/>
                </a:buClr>
                <a:buSzPct val="70000"/>
                <a:buFontTx/>
                <a:buNone/>
                <a:tabLst/>
              </a:pPr>
              <a:endParaRPr kumimoji="0" lang="hu-HU" sz="3200" b="0" i="0" u="none" strike="noStrike" cap="none" normalizeH="0" baseline="0" dirty="0" smtClean="0">
                <a:ln>
                  <a:noFill/>
                </a:ln>
                <a:solidFill>
                  <a:schemeClr val="tx1"/>
                </a:solidFill>
                <a:effectLst/>
                <a:latin typeface="Bariol Regular" panose="02000506040000020003" pitchFamily="2" charset="0"/>
              </a:endParaRPr>
            </a:p>
          </p:txBody>
        </p:sp>
        <p:pic>
          <p:nvPicPr>
            <p:cNvPr id="19" name="Picture 8"/>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51520" y="6482093"/>
              <a:ext cx="860703" cy="29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 Placeholder 2"/>
          <p:cNvSpPr>
            <a:spLocks noGrp="1"/>
          </p:cNvSpPr>
          <p:nvPr>
            <p:ph type="body" idx="1"/>
          </p:nvPr>
        </p:nvSpPr>
        <p:spPr>
          <a:xfrm>
            <a:off x="457200" y="1052514"/>
            <a:ext cx="8229600" cy="5158800"/>
          </a:xfrm>
          <a:prstGeom prst="rect">
            <a:avLst/>
          </a:prstGeom>
        </p:spPr>
        <p:txBody>
          <a:bodyPr vert="horz" lIns="91440" tIns="45720" rIns="91440" bIns="45720" rtlCol="0">
            <a:normAutofit/>
          </a:body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en-US" dirty="0"/>
          </a:p>
        </p:txBody>
      </p:sp>
      <p:sp>
        <p:nvSpPr>
          <p:cNvPr id="5" name="Footer Placeholder 4"/>
          <p:cNvSpPr>
            <a:spLocks noGrp="1"/>
          </p:cNvSpPr>
          <p:nvPr>
            <p:ph type="ftr" sz="quarter" idx="3"/>
          </p:nvPr>
        </p:nvSpPr>
        <p:spPr>
          <a:xfrm>
            <a:off x="4952390" y="6430338"/>
            <a:ext cx="3734410" cy="313361"/>
          </a:xfrm>
          <a:prstGeom prst="rect">
            <a:avLst/>
          </a:prstGeom>
        </p:spPr>
        <p:txBody>
          <a:bodyPr vert="horz" lIns="91440" tIns="45720" rIns="0" bIns="45720" rtlCol="0" anchor="ctr">
            <a:normAutofit/>
          </a:bodyPr>
          <a:lstStyle>
            <a:lvl1pPr algn="r">
              <a:defRPr sz="1400">
                <a:solidFill>
                  <a:schemeClr val="bg1"/>
                </a:solidFill>
                <a:latin typeface="Bariol Regular" panose="02000506040000020003" pitchFamily="2" charset="0"/>
              </a:defRPr>
            </a:lvl1pPr>
          </a:lstStyle>
          <a:p>
            <a:pPr>
              <a:defRPr/>
            </a:pPr>
            <a:r>
              <a:rPr lang="hu-HU" dirty="0" smtClean="0"/>
              <a:t>Csorba et </a:t>
            </a:r>
            <a:r>
              <a:rPr lang="hu-HU" dirty="0" err="1" smtClean="0"/>
              <a:t>al</a:t>
            </a:r>
            <a:r>
              <a:rPr lang="hu-HU" dirty="0" smtClean="0"/>
              <a:t>.: </a:t>
            </a:r>
            <a:r>
              <a:rPr lang="hu-HU" dirty="0" err="1" smtClean="0"/>
              <a:t>GrainAutLine</a:t>
            </a:r>
            <a:r>
              <a:rPr lang="hu-HU" dirty="0" smtClean="0"/>
              <a:t>, a </a:t>
            </a:r>
            <a:r>
              <a:rPr lang="hu-HU" dirty="0" err="1" smtClean="0"/>
              <a:t>tool</a:t>
            </a:r>
            <a:r>
              <a:rPr lang="hu-HU" dirty="0" smtClean="0"/>
              <a:t> </a:t>
            </a:r>
            <a:r>
              <a:rPr lang="hu-HU" dirty="0" err="1" smtClean="0"/>
              <a:t>for</a:t>
            </a:r>
            <a:r>
              <a:rPr lang="hu-HU" dirty="0" smtClean="0"/>
              <a:t> </a:t>
            </a:r>
            <a:r>
              <a:rPr lang="hu-HU" dirty="0" err="1" smtClean="0"/>
              <a:t>automatic</a:t>
            </a:r>
            <a:r>
              <a:rPr lang="hu-HU" dirty="0" smtClean="0"/>
              <a:t> </a:t>
            </a:r>
            <a:r>
              <a:rPr lang="hu-HU" dirty="0" err="1" smtClean="0"/>
              <a:t>thin</a:t>
            </a:r>
            <a:r>
              <a:rPr lang="hu-HU" dirty="0" smtClean="0"/>
              <a:t> </a:t>
            </a:r>
            <a:r>
              <a:rPr lang="hu-HU" dirty="0" err="1" smtClean="0"/>
              <a:t>section</a:t>
            </a:r>
            <a:r>
              <a:rPr lang="hu-HU" dirty="0" smtClean="0"/>
              <a:t> </a:t>
            </a:r>
            <a:r>
              <a:rPr lang="hu-HU" dirty="0" err="1" smtClean="0"/>
              <a:t>analysis</a:t>
            </a:r>
            <a:endParaRPr lang="de-DE" dirty="0"/>
          </a:p>
        </p:txBody>
      </p:sp>
      <p:sp>
        <p:nvSpPr>
          <p:cNvPr id="6" name="Slide Number Placeholder 5"/>
          <p:cNvSpPr>
            <a:spLocks noGrp="1"/>
          </p:cNvSpPr>
          <p:nvPr>
            <p:ph type="sldNum" sz="quarter" idx="4"/>
          </p:nvPr>
        </p:nvSpPr>
        <p:spPr>
          <a:xfrm>
            <a:off x="4302000" y="6430338"/>
            <a:ext cx="540000" cy="313361"/>
          </a:xfrm>
          <a:prstGeom prst="rect">
            <a:avLst/>
          </a:prstGeom>
        </p:spPr>
        <p:txBody>
          <a:bodyPr vert="horz" lIns="36000" tIns="45720" rIns="36000" bIns="45720" rtlCol="0" anchor="ctr" anchorCtr="0"/>
          <a:lstStyle>
            <a:lvl1pPr algn="ctr">
              <a:defRPr sz="1400">
                <a:solidFill>
                  <a:schemeClr val="bg1"/>
                </a:solidFill>
                <a:latin typeface="Bariol Regular" panose="02000506040000020003" pitchFamily="2" charset="0"/>
              </a:defRPr>
            </a:lvl1pPr>
          </a:lstStyle>
          <a:p>
            <a:fld id="{749F71C9-278E-471F-A52B-879E4728A843}" type="slidenum">
              <a:rPr lang="hu-HU" smtClean="0"/>
              <a:pPr/>
              <a:t>‹#›</a:t>
            </a:fld>
            <a:endParaRPr lang="hu-HU" dirty="0"/>
          </a:p>
        </p:txBody>
      </p:sp>
      <p:sp>
        <p:nvSpPr>
          <p:cNvPr id="21" name="Cím helye 20"/>
          <p:cNvSpPr>
            <a:spLocks noGrp="1"/>
          </p:cNvSpPr>
          <p:nvPr>
            <p:ph type="title"/>
          </p:nvPr>
        </p:nvSpPr>
        <p:spPr>
          <a:xfrm>
            <a:off x="457200" y="115200"/>
            <a:ext cx="8229600" cy="792000"/>
          </a:xfrm>
          <a:prstGeom prst="rect">
            <a:avLst/>
          </a:prstGeom>
        </p:spPr>
        <p:txBody>
          <a:bodyPr vert="horz" lIns="91440" tIns="45720" rIns="91440" bIns="45720" rtlCol="0" anchor="ctr">
            <a:normAutofit/>
          </a:bodyPr>
          <a:lstStyle/>
          <a:p>
            <a:endParaRPr lang="hu-HU" dirty="0"/>
          </a:p>
        </p:txBody>
      </p:sp>
    </p:spTree>
    <p:extLst>
      <p:ext uri="{BB962C8B-B14F-4D97-AF65-F5344CB8AC3E}">
        <p14:creationId xmlns:p14="http://schemas.microsoft.com/office/powerpoint/2010/main" val="463919709"/>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52" r:id="rId3"/>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tx2"/>
        </a:buClr>
        <a:buFont typeface="Arial" panose="020B0604020202020204" pitchFamily="34" charset="0"/>
        <a:buChar char="•"/>
        <a:defRPr sz="3200" kern="1200">
          <a:solidFill>
            <a:schemeClr val="tx1"/>
          </a:solidFill>
          <a:latin typeface="Bariol Regular" panose="02000506040000020003" pitchFamily="2" charset="0"/>
          <a:ea typeface="+mn-ea"/>
          <a:cs typeface="+mn-cs"/>
        </a:defRPr>
      </a:lvl1pPr>
      <a:lvl2pPr marL="685800" indent="-216000" algn="l" defTabSz="914400" rtl="0" eaLnBrk="1" latinLnBrk="0" hangingPunct="1">
        <a:lnSpc>
          <a:spcPct val="100000"/>
        </a:lnSpc>
        <a:spcBef>
          <a:spcPts val="400"/>
        </a:spcBef>
        <a:buClr>
          <a:schemeClr val="tx2"/>
        </a:buClr>
        <a:buFont typeface="Bariol Regular" panose="02000506040000020003" pitchFamily="2" charset="0"/>
        <a:buChar char="&gt;"/>
        <a:defRPr sz="2800" kern="1200">
          <a:solidFill>
            <a:schemeClr val="tx1"/>
          </a:solidFill>
          <a:latin typeface="Bariol Regular" panose="02000506040000020003" pitchFamily="2" charset="0"/>
          <a:ea typeface="+mn-ea"/>
          <a:cs typeface="+mn-cs"/>
        </a:defRPr>
      </a:lvl2pPr>
      <a:lvl3pPr marL="1180800" indent="-216000" algn="l" defTabSz="914400" rtl="0" eaLnBrk="1" latinLnBrk="0" hangingPunct="1">
        <a:lnSpc>
          <a:spcPct val="100000"/>
        </a:lnSpc>
        <a:spcBef>
          <a:spcPts val="400"/>
        </a:spcBef>
        <a:buClr>
          <a:schemeClr val="tx2"/>
        </a:buClr>
        <a:buFont typeface="Bariol Regular" panose="02000506040000020003" pitchFamily="2" charset="0"/>
        <a:buChar char="–"/>
        <a:defRPr sz="2400" kern="1200">
          <a:solidFill>
            <a:schemeClr val="tx1"/>
          </a:solidFill>
          <a:latin typeface="Bariol Regular" panose="02000506040000020003" pitchFamily="2" charset="0"/>
          <a:ea typeface="+mn-ea"/>
          <a:cs typeface="+mn-cs"/>
        </a:defRPr>
      </a:lvl3pPr>
      <a:lvl4pPr marL="1566000" indent="-158400" algn="l" defTabSz="914400" rtl="0" eaLnBrk="1" latinLnBrk="0" hangingPunct="1">
        <a:lnSpc>
          <a:spcPct val="100000"/>
        </a:lnSpc>
        <a:spcBef>
          <a:spcPts val="350"/>
        </a:spcBef>
        <a:buClr>
          <a:schemeClr val="tx2"/>
        </a:buClr>
        <a:buFont typeface="Arial" panose="020B0604020202020204" pitchFamily="34" charset="0"/>
        <a:buChar char="•"/>
        <a:defRPr sz="2000" kern="1200">
          <a:solidFill>
            <a:schemeClr val="tx1"/>
          </a:solidFill>
          <a:latin typeface="Bariol Regular" panose="02000506040000020003" pitchFamily="2" charset="0"/>
          <a:ea typeface="+mn-ea"/>
          <a:cs typeface="+mn-cs"/>
        </a:defRPr>
      </a:lvl4pPr>
      <a:lvl5pPr marL="2023200" indent="-158400" algn="l" defTabSz="914400" rtl="0" eaLnBrk="1" latinLnBrk="0" hangingPunct="1">
        <a:lnSpc>
          <a:spcPct val="100000"/>
        </a:lnSpc>
        <a:spcBef>
          <a:spcPts val="350"/>
        </a:spcBef>
        <a:buClr>
          <a:schemeClr val="tx2"/>
        </a:buClr>
        <a:buFont typeface="Arial" panose="020B0604020202020204" pitchFamily="34" charset="0"/>
        <a:buChar char="•"/>
        <a:defRPr sz="2000" kern="1200">
          <a:solidFill>
            <a:schemeClr val="tx1"/>
          </a:solidFill>
          <a:latin typeface="Bariol Regular" panose="02000506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2.jpeg"/><Relationship Id="rId11" Type="http://schemas.openxmlformats.org/officeDocument/2006/relationships/image" Target="../media/image6.png"/><Relationship Id="rId5" Type="http://schemas.openxmlformats.org/officeDocument/2006/relationships/image" Target="../media/image21.png"/><Relationship Id="rId1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notesSlide" Target="../notesSlides/notesSlide11.xml"/><Relationship Id="rId9" Type="http://schemas.openxmlformats.org/officeDocument/2006/relationships/image" Target="../media/image25.png"/><Relationship Id="rId1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xml"/><Relationship Id="rId7" Type="http://schemas.microsoft.com/office/2007/relationships/hdphoto" Target="../media/hdphoto1.wdp"/><Relationship Id="rId12" Type="http://schemas.openxmlformats.org/officeDocument/2006/relationships/image" Target="../media/image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notesSlide" Target="../notesSlides/notesSlide7.xml"/><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Kép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8646" y="5120639"/>
            <a:ext cx="1945354" cy="1737361"/>
          </a:xfrm>
          <a:prstGeom prst="rect">
            <a:avLst/>
          </a:prstGeom>
        </p:spPr>
      </p:pic>
      <p:sp>
        <p:nvSpPr>
          <p:cNvPr id="6" name="Tartalom helye 2"/>
          <p:cNvSpPr txBox="1">
            <a:spLocks/>
          </p:cNvSpPr>
          <p:nvPr/>
        </p:nvSpPr>
        <p:spPr>
          <a:xfrm>
            <a:off x="1638180" y="1238597"/>
            <a:ext cx="6533143" cy="2406971"/>
          </a:xfrm>
          <a:prstGeom prst="rect">
            <a:avLst/>
          </a:prstGeom>
        </p:spPr>
        <p:txBody>
          <a:bodyPr vert="horz" lIns="0" tIns="45720" rIns="90000" bIns="45720" rtlCol="0" anchor="b" anchorCtr="0">
            <a:normAutofit fontScale="92500" lnSpcReduction="20000"/>
          </a:bodyPr>
          <a:lstStyle>
            <a:defPPr>
              <a:defRPr lang="hu-HU"/>
            </a:defPPr>
            <a:lvl1pPr marL="0" algn="ctr" defTabSz="914400" rtl="0" eaLnBrk="1" latinLnBrk="0" hangingPunct="1">
              <a:defRPr sz="1400" kern="1200">
                <a:solidFill>
                  <a:schemeClr val="bg1"/>
                </a:solidFill>
                <a:latin typeface="Bariol Regular" panose="0200050604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800" b="1" dirty="0" smtClean="0">
                <a:solidFill>
                  <a:schemeClr val="tx2"/>
                </a:solidFill>
                <a:latin typeface="Bariol Light" panose="02000506040000020003" charset="0"/>
              </a:rPr>
              <a:t>cv4sensorhub</a:t>
            </a:r>
          </a:p>
          <a:p>
            <a:pPr algn="l"/>
            <a:r>
              <a:rPr lang="en-GB" sz="2600" smtClean="0">
                <a:solidFill>
                  <a:schemeClr val="tx2"/>
                </a:solidFill>
                <a:latin typeface="Bariol Light" panose="02000506040000020003" charset="0"/>
              </a:rPr>
              <a:t>A multi-domain framework for</a:t>
            </a:r>
            <a:br>
              <a:rPr lang="en-GB" sz="2600" smtClean="0">
                <a:solidFill>
                  <a:schemeClr val="tx2"/>
                </a:solidFill>
                <a:latin typeface="Bariol Light" panose="02000506040000020003" charset="0"/>
              </a:rPr>
            </a:br>
            <a:r>
              <a:rPr lang="en-GB" sz="2600" smtClean="0">
                <a:solidFill>
                  <a:schemeClr val="tx2"/>
                </a:solidFill>
                <a:latin typeface="Bariol Light" panose="02000506040000020003" charset="0"/>
              </a:rPr>
              <a:t>semi-automatic image processing</a:t>
            </a:r>
          </a:p>
          <a:p>
            <a:pPr algn="l"/>
            <a:r>
              <a:rPr lang="en-GB" sz="2600" b="1" smtClean="0">
                <a:solidFill>
                  <a:schemeClr val="tx2"/>
                </a:solidFill>
                <a:latin typeface="Bariol Light" panose="02000506040000020003" charset="0"/>
              </a:rPr>
              <a:t>Kristóf Csorba</a:t>
            </a:r>
            <a:r>
              <a:rPr lang="en-GB" sz="2600" smtClean="0">
                <a:solidFill>
                  <a:schemeClr val="tx2"/>
                </a:solidFill>
                <a:latin typeface="Bariol Light" panose="02000506040000020003" charset="0"/>
              </a:rPr>
              <a:t>, Ádám Budai</a:t>
            </a:r>
          </a:p>
          <a:p>
            <a:pPr algn="l"/>
            <a:r>
              <a:rPr lang="en-GB" sz="2600" smtClean="0">
                <a:solidFill>
                  <a:schemeClr val="tx2"/>
                </a:solidFill>
                <a:latin typeface="Bariol Light" panose="02000506040000020003" charset="0"/>
              </a:rPr>
              <a:t>Budapest University of Technology and Economics</a:t>
            </a:r>
          </a:p>
        </p:txBody>
      </p:sp>
      <p:pic>
        <p:nvPicPr>
          <p:cNvPr id="3" name="Kép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 y="1678836"/>
            <a:ext cx="1503865" cy="1846412"/>
          </a:xfrm>
          <a:prstGeom prst="rect">
            <a:avLst/>
          </a:prstGeom>
        </p:spPr>
      </p:pic>
      <p:sp>
        <p:nvSpPr>
          <p:cNvPr id="4" name="Szövegdoboz 3"/>
          <p:cNvSpPr txBox="1"/>
          <p:nvPr/>
        </p:nvSpPr>
        <p:spPr>
          <a:xfrm>
            <a:off x="4058342" y="4751307"/>
            <a:ext cx="5048177" cy="369332"/>
          </a:xfrm>
          <a:prstGeom prst="rect">
            <a:avLst/>
          </a:prstGeom>
          <a:noFill/>
        </p:spPr>
        <p:txBody>
          <a:bodyPr wrap="none" rtlCol="0">
            <a:spAutoFit/>
          </a:bodyPr>
          <a:lstStyle/>
          <a:p>
            <a:r>
              <a:rPr lang="en-GB" smtClean="0"/>
              <a:t>(The presentation contains notes and recorded audio.)</a:t>
            </a:r>
            <a:endParaRPr lang="hu-HU"/>
          </a:p>
        </p:txBody>
      </p:sp>
      <p:sp>
        <p:nvSpPr>
          <p:cNvPr id="5" name="Szövegdoboz 4"/>
          <p:cNvSpPr txBox="1"/>
          <p:nvPr/>
        </p:nvSpPr>
        <p:spPr>
          <a:xfrm>
            <a:off x="37441" y="4751307"/>
            <a:ext cx="1922321" cy="369332"/>
          </a:xfrm>
          <a:prstGeom prst="rect">
            <a:avLst/>
          </a:prstGeom>
          <a:noFill/>
        </p:spPr>
        <p:txBody>
          <a:bodyPr wrap="none" rtlCol="0">
            <a:spAutoFit/>
          </a:bodyPr>
          <a:lstStyle/>
          <a:p>
            <a:r>
              <a:rPr lang="en-GB" smtClean="0"/>
              <a:t>kristof@aut.bme.hu</a:t>
            </a:r>
            <a:endParaRPr lang="hu-HU"/>
          </a:p>
        </p:txBody>
      </p:sp>
      <p:sp>
        <p:nvSpPr>
          <p:cNvPr id="7" name="Szövegdoboz 6"/>
          <p:cNvSpPr txBox="1"/>
          <p:nvPr/>
        </p:nvSpPr>
        <p:spPr>
          <a:xfrm>
            <a:off x="154553" y="6338344"/>
            <a:ext cx="4769254" cy="369332"/>
          </a:xfrm>
          <a:prstGeom prst="rect">
            <a:avLst/>
          </a:prstGeom>
          <a:noFill/>
        </p:spPr>
        <p:txBody>
          <a:bodyPr wrap="none" rtlCol="0">
            <a:spAutoFit/>
          </a:bodyPr>
          <a:lstStyle/>
          <a:p>
            <a:r>
              <a:rPr lang="en-GB" smtClean="0">
                <a:solidFill>
                  <a:schemeClr val="bg1"/>
                </a:solidFill>
              </a:rPr>
              <a:t>Budapest University of Technology and Economics</a:t>
            </a:r>
            <a:endParaRPr lang="hu-HU">
              <a:solidFill>
                <a:schemeClr val="bg1"/>
              </a:solidFill>
            </a:endParaRPr>
          </a:p>
        </p:txBody>
      </p:sp>
      <p:pic>
        <p:nvPicPr>
          <p:cNvPr id="8" name="slid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6919" y="85725"/>
            <a:ext cx="609600" cy="609600"/>
          </a:xfrm>
          <a:prstGeom prst="rect">
            <a:avLst/>
          </a:prstGeom>
        </p:spPr>
      </p:pic>
    </p:spTree>
    <p:extLst>
      <p:ext uri="{BB962C8B-B14F-4D97-AF65-F5344CB8AC3E}">
        <p14:creationId xmlns:p14="http://schemas.microsoft.com/office/powerpoint/2010/main" val="1662216429"/>
      </p:ext>
    </p:extLst>
  </p:cSld>
  <p:clrMapOvr>
    <a:masterClrMapping/>
  </p:clrMapOvr>
  <mc:AlternateContent xmlns:mc="http://schemas.openxmlformats.org/markup-compatibility/2006">
    <mc:Choice xmlns:p14="http://schemas.microsoft.com/office/powerpoint/2010/main" Requires="p14">
      <p:transition spd="slow" p14:dur="2000" advTm="33571"/>
    </mc:Choice>
    <mc:Fallback>
      <p:transition spd="slow" advTm="33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50" objId="8"/>
        <p14:stopEvt time="31259" objId="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GB" smtClean="0"/>
              <a:t>ChemoTracker application</a:t>
            </a:r>
            <a:endParaRPr lang="hu-HU"/>
          </a:p>
        </p:txBody>
      </p:sp>
      <p:sp>
        <p:nvSpPr>
          <p:cNvPr id="3" name="Dia számának helye 2"/>
          <p:cNvSpPr>
            <a:spLocks noGrp="1"/>
          </p:cNvSpPr>
          <p:nvPr>
            <p:ph type="sldNum" sz="quarter" idx="11"/>
          </p:nvPr>
        </p:nvSpPr>
        <p:spPr/>
        <p:txBody>
          <a:bodyPr/>
          <a:lstStyle/>
          <a:p>
            <a:fld id="{749F71C9-278E-471F-A52B-879E4728A843}" type="slidenum">
              <a:rPr lang="hu-HU" smtClean="0"/>
              <a:pPr/>
              <a:t>10</a:t>
            </a:fld>
            <a:endParaRPr lang="hu-HU" dirty="0"/>
          </a:p>
        </p:txBody>
      </p:sp>
      <p:pic>
        <p:nvPicPr>
          <p:cNvPr id="5" name="Kép 4"/>
          <p:cNvPicPr/>
          <p:nvPr/>
        </p:nvPicPr>
        <p:blipFill>
          <a:blip r:embed="rId5" cstate="print">
            <a:extLst>
              <a:ext uri="{28A0092B-C50C-407E-A947-70E740481C1C}">
                <a14:useLocalDpi xmlns:a14="http://schemas.microsoft.com/office/drawing/2010/main" val="0"/>
              </a:ext>
            </a:extLst>
          </a:blip>
          <a:stretch>
            <a:fillRect/>
          </a:stretch>
        </p:blipFill>
        <p:spPr>
          <a:xfrm>
            <a:off x="255280" y="1059466"/>
            <a:ext cx="8633440" cy="5237951"/>
          </a:xfrm>
          <a:prstGeom prst="rect">
            <a:avLst/>
          </a:prstGeom>
        </p:spPr>
      </p:pic>
      <p:pic>
        <p:nvPicPr>
          <p:cNvPr id="4" name="slid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49883"/>
            <a:ext cx="609600" cy="609600"/>
          </a:xfrm>
          <a:prstGeom prst="rect">
            <a:avLst/>
          </a:prstGeom>
        </p:spPr>
      </p:pic>
    </p:spTree>
    <p:extLst>
      <p:ext uri="{BB962C8B-B14F-4D97-AF65-F5344CB8AC3E}">
        <p14:creationId xmlns:p14="http://schemas.microsoft.com/office/powerpoint/2010/main" val="1581985513"/>
      </p:ext>
    </p:extLst>
  </p:cSld>
  <p:clrMapOvr>
    <a:masterClrMapping/>
  </p:clrMapOvr>
  <mc:AlternateContent xmlns:mc="http://schemas.openxmlformats.org/markup-compatibility/2006">
    <mc:Choice xmlns:p14="http://schemas.microsoft.com/office/powerpoint/2010/main" Requires="p14">
      <p:transition spd="slow" p14:dur="2000" advTm="38321"/>
    </mc:Choice>
    <mc:Fallback>
      <p:transition spd="slow" advTm="38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37489"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749F71C9-278E-471F-A52B-879E4728A843}" type="slidenum">
              <a:rPr lang="hu-HU" smtClean="0"/>
              <a:pPr/>
              <a:t>11</a:t>
            </a:fld>
            <a:endParaRPr lang="hu-HU" dirty="0"/>
          </a:p>
        </p:txBody>
      </p:sp>
      <p:pic>
        <p:nvPicPr>
          <p:cNvPr id="7" name="Kép 8"/>
          <p:cNvPicPr>
            <a:picLocks noChangeAspect="1"/>
          </p:cNvPicPr>
          <p:nvPr/>
        </p:nvPicPr>
        <p:blipFill rotWithShape="1">
          <a:blip r:embed="rId5">
            <a:extLst>
              <a:ext uri="{28A0092B-C50C-407E-A947-70E740481C1C}">
                <a14:useLocalDpi xmlns:a14="http://schemas.microsoft.com/office/drawing/2010/main" val="0"/>
              </a:ext>
            </a:extLst>
          </a:blip>
          <a:srcRect l="41379" t="-134" r="16785" b="66037"/>
          <a:stretch/>
        </p:blipFill>
        <p:spPr>
          <a:xfrm>
            <a:off x="5790775" y="1986743"/>
            <a:ext cx="3353226" cy="2192487"/>
          </a:xfrm>
          <a:prstGeom prst="rect">
            <a:avLst/>
          </a:prstGeom>
        </p:spPr>
      </p:pic>
      <p:pic>
        <p:nvPicPr>
          <p:cNvPr id="8" name="Kép 5"/>
          <p:cNvPicPr>
            <a:picLocks noChangeAspect="1"/>
          </p:cNvPicPr>
          <p:nvPr/>
        </p:nvPicPr>
        <p:blipFill rotWithShape="1">
          <a:blip r:embed="rId6" cstate="print">
            <a:extLst>
              <a:ext uri="{28A0092B-C50C-407E-A947-70E740481C1C}">
                <a14:useLocalDpi xmlns:a14="http://schemas.microsoft.com/office/drawing/2010/main" val="0"/>
              </a:ext>
            </a:extLst>
          </a:blip>
          <a:srcRect l="16701" r="22352" b="25837"/>
          <a:stretch/>
        </p:blipFill>
        <p:spPr>
          <a:xfrm>
            <a:off x="8116" y="4139920"/>
            <a:ext cx="2402576" cy="2192674"/>
          </a:xfrm>
          <a:prstGeom prst="rect">
            <a:avLst/>
          </a:prstGeom>
        </p:spPr>
      </p:pic>
      <p:pic>
        <p:nvPicPr>
          <p:cNvPr id="9" name="Kép 6"/>
          <p:cNvPicPr>
            <a:picLocks noChangeAspect="1"/>
          </p:cNvPicPr>
          <p:nvPr/>
        </p:nvPicPr>
        <p:blipFill rotWithShape="1">
          <a:blip r:embed="rId7">
            <a:extLst>
              <a:ext uri="{28A0092B-C50C-407E-A947-70E740481C1C}">
                <a14:useLocalDpi xmlns:a14="http://schemas.microsoft.com/office/drawing/2010/main" val="0"/>
              </a:ext>
            </a:extLst>
          </a:blip>
          <a:srcRect l="1" t="16070" r="2337" b="3579"/>
          <a:stretch/>
        </p:blipFill>
        <p:spPr>
          <a:xfrm>
            <a:off x="8116" y="1978430"/>
            <a:ext cx="3283712" cy="2161308"/>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9273" t="18804" r="49160" b="11981"/>
          <a:stretch/>
        </p:blipFill>
        <p:spPr>
          <a:xfrm>
            <a:off x="4572000" y="4156545"/>
            <a:ext cx="2161310" cy="2169439"/>
          </a:xfrm>
          <a:prstGeom prst="rect">
            <a:avLst/>
          </a:prstGeom>
        </p:spPr>
      </p:pic>
      <p:pic>
        <p:nvPicPr>
          <p:cNvPr id="14" name="Kép 5"/>
          <p:cNvPicPr>
            <a:picLocks noChangeAspect="1"/>
          </p:cNvPicPr>
          <p:nvPr/>
        </p:nvPicPr>
        <p:blipFill rotWithShape="1">
          <a:blip r:embed="rId9" cstate="print">
            <a:extLst>
              <a:ext uri="{28A0092B-C50C-407E-A947-70E740481C1C}">
                <a14:useLocalDpi xmlns:a14="http://schemas.microsoft.com/office/drawing/2010/main" val="0"/>
              </a:ext>
            </a:extLst>
          </a:blip>
          <a:srcRect t="25533" r="17998" b="20132"/>
          <a:stretch/>
        </p:blipFill>
        <p:spPr>
          <a:xfrm>
            <a:off x="3101309" y="0"/>
            <a:ext cx="2900480" cy="1978429"/>
          </a:xfrm>
          <a:prstGeom prst="rect">
            <a:avLst/>
          </a:prstGeom>
        </p:spPr>
      </p:pic>
      <p:pic>
        <p:nvPicPr>
          <p:cNvPr id="15" name="Kép 7"/>
          <p:cNvPicPr>
            <a:picLocks noChangeAspect="1"/>
          </p:cNvPicPr>
          <p:nvPr/>
        </p:nvPicPr>
        <p:blipFill rotWithShape="1">
          <a:blip r:embed="rId10" cstate="print">
            <a:extLst>
              <a:ext uri="{28A0092B-C50C-407E-A947-70E740481C1C}">
                <a14:useLocalDpi xmlns:a14="http://schemas.microsoft.com/office/drawing/2010/main" val="0"/>
              </a:ext>
            </a:extLst>
          </a:blip>
          <a:srcRect l="18469" t="-8" r="215" b="47465"/>
          <a:stretch/>
        </p:blipFill>
        <p:spPr>
          <a:xfrm>
            <a:off x="6001789" y="1"/>
            <a:ext cx="3142211" cy="1997310"/>
          </a:xfrm>
          <a:prstGeom prst="rect">
            <a:avLst/>
          </a:prstGeom>
        </p:spPr>
      </p:pic>
      <p:pic>
        <p:nvPicPr>
          <p:cNvPr id="16" name="Kép 8"/>
          <p:cNvPicPr>
            <a:picLocks noChangeAspect="1"/>
          </p:cNvPicPr>
          <p:nvPr/>
        </p:nvPicPr>
        <p:blipFill rotWithShape="1">
          <a:blip r:embed="rId11" cstate="print">
            <a:extLst>
              <a:ext uri="{28A0092B-C50C-407E-A947-70E740481C1C}">
                <a14:useLocalDpi xmlns:a14="http://schemas.microsoft.com/office/drawing/2010/main" val="0"/>
              </a:ext>
            </a:extLst>
          </a:blip>
          <a:srcRect l="26895" t="22400" r="12244" b="40818"/>
          <a:stretch/>
        </p:blipFill>
        <p:spPr>
          <a:xfrm>
            <a:off x="1" y="-1"/>
            <a:ext cx="3124200" cy="1981201"/>
          </a:xfrm>
          <a:prstGeom prst="rect">
            <a:avLst/>
          </a:prstGeom>
        </p:spPr>
      </p:pic>
      <p:pic>
        <p:nvPicPr>
          <p:cNvPr id="17" name="Kép 7"/>
          <p:cNvPicPr>
            <a:picLocks noChangeAspect="1"/>
          </p:cNvPicPr>
          <p:nvPr/>
        </p:nvPicPr>
        <p:blipFill rotWithShape="1">
          <a:blip r:embed="rId12" cstate="print">
            <a:extLst>
              <a:ext uri="{28A0092B-C50C-407E-A947-70E740481C1C}">
                <a14:useLocalDpi xmlns:a14="http://schemas.microsoft.com/office/drawing/2010/main" val="0"/>
              </a:ext>
            </a:extLst>
          </a:blip>
          <a:srcRect r="4780" b="22772"/>
          <a:stretch/>
        </p:blipFill>
        <p:spPr>
          <a:xfrm>
            <a:off x="2410692" y="4139739"/>
            <a:ext cx="2152995" cy="2177933"/>
          </a:xfrm>
          <a:prstGeom prst="rect">
            <a:avLst/>
          </a:prstGeom>
          <a:ln w="25400">
            <a:noFill/>
          </a:ln>
        </p:spPr>
      </p:pic>
      <p:pic>
        <p:nvPicPr>
          <p:cNvPr id="18" name="Kép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34797" y="1997311"/>
            <a:ext cx="2033503" cy="1816085"/>
          </a:xfrm>
          <a:prstGeom prst="rect">
            <a:avLst/>
          </a:prstGeom>
        </p:spPr>
      </p:pic>
      <p:pic>
        <p:nvPicPr>
          <p:cNvPr id="10" name="Picture 9"/>
          <p:cNvPicPr>
            <a:picLocks noChangeAspect="1"/>
          </p:cNvPicPr>
          <p:nvPr/>
        </p:nvPicPr>
        <p:blipFill rotWithShape="1">
          <a:blip r:embed="rId14"/>
          <a:srcRect l="30647"/>
          <a:stretch/>
        </p:blipFill>
        <p:spPr>
          <a:xfrm>
            <a:off x="6724996" y="4156544"/>
            <a:ext cx="2419004" cy="2161772"/>
          </a:xfrm>
          <a:prstGeom prst="rect">
            <a:avLst/>
          </a:prstGeom>
        </p:spPr>
      </p:pic>
      <p:sp>
        <p:nvSpPr>
          <p:cNvPr id="2" name="Szövegdoboz 1"/>
          <p:cNvSpPr txBox="1"/>
          <p:nvPr/>
        </p:nvSpPr>
        <p:spPr>
          <a:xfrm>
            <a:off x="3401392" y="3813396"/>
            <a:ext cx="2322901" cy="261610"/>
          </a:xfrm>
          <a:prstGeom prst="rect">
            <a:avLst/>
          </a:prstGeom>
          <a:noFill/>
        </p:spPr>
        <p:txBody>
          <a:bodyPr wrap="square" rtlCol="0">
            <a:spAutoFit/>
          </a:bodyPr>
          <a:lstStyle/>
          <a:p>
            <a:r>
              <a:rPr lang="hu-HU" sz="1100"/>
              <a:t>http://bmeaut.github.io/cv4sensorhub/</a:t>
            </a:r>
          </a:p>
        </p:txBody>
      </p:sp>
      <p:pic>
        <p:nvPicPr>
          <p:cNvPr id="4" name="slid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534400" y="78972"/>
            <a:ext cx="609600" cy="609600"/>
          </a:xfrm>
          <a:prstGeom prst="rect">
            <a:avLst/>
          </a:prstGeom>
        </p:spPr>
      </p:pic>
    </p:spTree>
    <p:extLst>
      <p:ext uri="{BB962C8B-B14F-4D97-AF65-F5344CB8AC3E}">
        <p14:creationId xmlns:p14="http://schemas.microsoft.com/office/powerpoint/2010/main" val="765072496"/>
      </p:ext>
    </p:extLst>
  </p:cSld>
  <p:clrMapOvr>
    <a:masterClrMapping/>
  </p:clrMapOvr>
  <mc:AlternateContent xmlns:mc="http://schemas.openxmlformats.org/markup-compatibility/2006">
    <mc:Choice xmlns:p14="http://schemas.microsoft.com/office/powerpoint/2010/main" Requires="p14">
      <p:transition spd="slow" p14:dur="2000" advTm="25317"/>
    </mc:Choice>
    <mc:Fallback>
      <p:transition spd="slow" advTm="25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3461"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GB" smtClean="0"/>
              <a:t>Summary</a:t>
            </a:r>
            <a:endParaRPr lang="hu-HU"/>
          </a:p>
        </p:txBody>
      </p:sp>
      <p:sp>
        <p:nvSpPr>
          <p:cNvPr id="3" name="Dia számának helye 2"/>
          <p:cNvSpPr>
            <a:spLocks noGrp="1"/>
          </p:cNvSpPr>
          <p:nvPr>
            <p:ph type="sldNum" sz="quarter" idx="11"/>
          </p:nvPr>
        </p:nvSpPr>
        <p:spPr/>
        <p:txBody>
          <a:bodyPr/>
          <a:lstStyle/>
          <a:p>
            <a:fld id="{749F71C9-278E-471F-A52B-879E4728A843}" type="slidenum">
              <a:rPr lang="hu-HU" smtClean="0"/>
              <a:pPr/>
              <a:t>12</a:t>
            </a:fld>
            <a:endParaRPr lang="hu-HU" dirty="0"/>
          </a:p>
        </p:txBody>
      </p:sp>
      <p:sp>
        <p:nvSpPr>
          <p:cNvPr id="4" name="Tartalom helye 3"/>
          <p:cNvSpPr>
            <a:spLocks noGrp="1"/>
          </p:cNvSpPr>
          <p:nvPr>
            <p:ph sz="quarter" idx="12"/>
          </p:nvPr>
        </p:nvSpPr>
        <p:spPr/>
        <p:txBody>
          <a:bodyPr>
            <a:normAutofit/>
          </a:bodyPr>
          <a:lstStyle/>
          <a:p>
            <a:r>
              <a:rPr lang="en-GB" smtClean="0"/>
              <a:t>We are investigating </a:t>
            </a:r>
            <a:r>
              <a:rPr lang="en-GB"/>
              <a:t>collaborations with experts in </a:t>
            </a:r>
            <a:r>
              <a:rPr lang="en-GB" smtClean="0"/>
              <a:t>archaeometry, petrography</a:t>
            </a:r>
            <a:r>
              <a:rPr lang="en-GB"/>
              <a:t>, construction material analysis, and road </a:t>
            </a:r>
            <a:r>
              <a:rPr lang="en-GB" smtClean="0"/>
              <a:t>fracture evaluation.</a:t>
            </a:r>
          </a:p>
          <a:p>
            <a:r>
              <a:rPr lang="en-GB" smtClean="0"/>
              <a:t>Collaborations </a:t>
            </a:r>
            <a:r>
              <a:rPr lang="en-GB"/>
              <a:t>of this kind can open up research directions </a:t>
            </a:r>
            <a:r>
              <a:rPr lang="en-GB" smtClean="0"/>
              <a:t>which have </a:t>
            </a:r>
            <a:r>
              <a:rPr lang="en-GB"/>
              <a:t>been flagged “unfeasible” until now</a:t>
            </a:r>
            <a:r>
              <a:rPr lang="en-GB" smtClean="0"/>
              <a:t>.</a:t>
            </a:r>
          </a:p>
          <a:p>
            <a:endParaRPr lang="en-GB"/>
          </a:p>
          <a:p>
            <a:pPr marL="0" indent="0">
              <a:buNone/>
            </a:pPr>
            <a:r>
              <a:rPr lang="en-GB" smtClean="0"/>
              <a:t>And we are open to further co-operations! </a:t>
            </a:r>
            <a:r>
              <a:rPr lang="en-GB" smtClean="0">
                <a:sym typeface="Wingdings" panose="05000000000000000000" pitchFamily="2" charset="2"/>
              </a:rPr>
              <a:t></a:t>
            </a:r>
            <a:endParaRPr lang="en-GB" smtClean="0"/>
          </a:p>
        </p:txBody>
      </p:sp>
      <p:pic>
        <p:nvPicPr>
          <p:cNvPr id="5" name="slid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4800"/>
            <a:ext cx="609600" cy="609600"/>
          </a:xfrm>
          <a:prstGeom prst="rect">
            <a:avLst/>
          </a:prstGeom>
        </p:spPr>
      </p:pic>
    </p:spTree>
    <p:extLst>
      <p:ext uri="{BB962C8B-B14F-4D97-AF65-F5344CB8AC3E}">
        <p14:creationId xmlns:p14="http://schemas.microsoft.com/office/powerpoint/2010/main" val="2705974828"/>
      </p:ext>
    </p:extLst>
  </p:cSld>
  <p:clrMapOvr>
    <a:masterClrMapping/>
  </p:clrMapOvr>
  <mc:AlternateContent xmlns:mc="http://schemas.openxmlformats.org/markup-compatibility/2006">
    <mc:Choice xmlns:p14="http://schemas.microsoft.com/office/powerpoint/2010/main" Requires="p14">
      <p:transition spd="slow" p14:dur="2000" advTm="19469"/>
    </mc:Choice>
    <mc:Fallback>
      <p:transition spd="slow" advTm="19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15547"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en-GB" smtClean="0"/>
              <a:t>Levels of automation in research</a:t>
            </a:r>
            <a:endParaRPr lang="hu-HU"/>
          </a:p>
        </p:txBody>
      </p:sp>
      <p:sp>
        <p:nvSpPr>
          <p:cNvPr id="4" name="Dia számának helye 3"/>
          <p:cNvSpPr>
            <a:spLocks noGrp="1"/>
          </p:cNvSpPr>
          <p:nvPr>
            <p:ph type="sldNum" sz="quarter" idx="11"/>
          </p:nvPr>
        </p:nvSpPr>
        <p:spPr/>
        <p:txBody>
          <a:bodyPr/>
          <a:lstStyle/>
          <a:p>
            <a:fld id="{749F71C9-278E-471F-A52B-879E4728A843}" type="slidenum">
              <a:rPr lang="hu-HU" smtClean="0"/>
              <a:pPr/>
              <a:t>2</a:t>
            </a:fld>
            <a:endParaRPr lang="hu-HU" dirty="0"/>
          </a:p>
        </p:txBody>
      </p:sp>
      <p:sp>
        <p:nvSpPr>
          <p:cNvPr id="6" name="Tartalom helye 5"/>
          <p:cNvSpPr>
            <a:spLocks noGrp="1"/>
          </p:cNvSpPr>
          <p:nvPr>
            <p:ph sz="quarter" idx="12"/>
          </p:nvPr>
        </p:nvSpPr>
        <p:spPr/>
        <p:txBody>
          <a:bodyPr/>
          <a:lstStyle/>
          <a:p>
            <a:pPr marL="0" indent="0">
              <a:buNone/>
            </a:pPr>
            <a:r>
              <a:rPr lang="en-GB" smtClean="0"/>
              <a:t>Typical levels of automation in non-IT related disciplines:</a:t>
            </a:r>
          </a:p>
          <a:p>
            <a:r>
              <a:rPr lang="en-GB" smtClean="0"/>
              <a:t>Generic applications: Gimp, PhotoShop, Excel...</a:t>
            </a:r>
          </a:p>
          <a:p>
            <a:r>
              <a:rPr lang="en-GB" smtClean="0"/>
              <a:t>Domain specific generic applications: microscopy manufacturers, medical MRI analysis software (lucky ones, focus topics)</a:t>
            </a:r>
          </a:p>
          <a:p>
            <a:r>
              <a:rPr lang="en-GB" smtClean="0"/>
              <a:t>Scriptable applications: IntelliJ</a:t>
            </a:r>
            <a:br>
              <a:rPr lang="en-GB" smtClean="0"/>
            </a:br>
            <a:r>
              <a:rPr lang="en-GB" smtClean="0"/>
              <a:t>(needs basic programming skills)</a:t>
            </a:r>
          </a:p>
          <a:p>
            <a:r>
              <a:rPr lang="en-GB" smtClean="0"/>
              <a:t>Research specific application</a:t>
            </a:r>
            <a:endParaRPr lang="hu-HU"/>
          </a:p>
        </p:txBody>
      </p:sp>
      <p:pic>
        <p:nvPicPr>
          <p:cNvPr id="2" name="slid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0"/>
            <a:ext cx="609600" cy="609600"/>
          </a:xfrm>
          <a:prstGeom prst="rect">
            <a:avLst/>
          </a:prstGeom>
        </p:spPr>
      </p:pic>
    </p:spTree>
    <p:extLst>
      <p:ext uri="{BB962C8B-B14F-4D97-AF65-F5344CB8AC3E}">
        <p14:creationId xmlns:p14="http://schemas.microsoft.com/office/powerpoint/2010/main" val="3094000934"/>
      </p:ext>
    </p:extLst>
  </p:cSld>
  <p:clrMapOvr>
    <a:masterClrMapping/>
  </p:clrMapOvr>
  <mc:AlternateContent xmlns:mc="http://schemas.openxmlformats.org/markup-compatibility/2006">
    <mc:Choice xmlns:p14="http://schemas.microsoft.com/office/powerpoint/2010/main" Requires="p14">
      <p:transition spd="slow" p14:dur="2000" advTm="107561"/>
    </mc:Choice>
    <mc:Fallback>
      <p:transition spd="slow" advTm="107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3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105405"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GB"/>
              <a:t>Research specific application</a:t>
            </a:r>
            <a:endParaRPr lang="hu-HU"/>
          </a:p>
        </p:txBody>
      </p:sp>
      <p:sp>
        <p:nvSpPr>
          <p:cNvPr id="3" name="Dia számának helye 2"/>
          <p:cNvSpPr>
            <a:spLocks noGrp="1"/>
          </p:cNvSpPr>
          <p:nvPr>
            <p:ph type="sldNum" sz="quarter" idx="11"/>
          </p:nvPr>
        </p:nvSpPr>
        <p:spPr/>
        <p:txBody>
          <a:bodyPr/>
          <a:lstStyle/>
          <a:p>
            <a:fld id="{749F71C9-278E-471F-A52B-879E4728A843}" type="slidenum">
              <a:rPr lang="hu-HU" smtClean="0"/>
              <a:pPr/>
              <a:t>3</a:t>
            </a:fld>
            <a:endParaRPr lang="hu-HU" dirty="0"/>
          </a:p>
        </p:txBody>
      </p:sp>
      <p:sp>
        <p:nvSpPr>
          <p:cNvPr id="4" name="Tartalom helye 3"/>
          <p:cNvSpPr>
            <a:spLocks noGrp="1"/>
          </p:cNvSpPr>
          <p:nvPr>
            <p:ph sz="quarter" idx="12"/>
          </p:nvPr>
        </p:nvSpPr>
        <p:spPr/>
        <p:txBody>
          <a:bodyPr>
            <a:normAutofit lnSpcReduction="10000"/>
          </a:bodyPr>
          <a:lstStyle/>
          <a:p>
            <a:r>
              <a:rPr lang="en-GB" smtClean="0"/>
              <a:t>IT is for automating things... anything.</a:t>
            </a:r>
          </a:p>
          <a:p>
            <a:r>
              <a:rPr lang="en-GB"/>
              <a:t>Let’s combine our forces: let an IT engineering team automate the workflow of research groups in other disciplines!</a:t>
            </a:r>
          </a:p>
          <a:p>
            <a:pPr marL="0" indent="0">
              <a:buNone/>
            </a:pPr>
            <a:r>
              <a:rPr lang="en-GB" smtClean="0"/>
              <a:t>(Needs </a:t>
            </a:r>
            <a:r>
              <a:rPr lang="en-GB"/>
              <a:t>a software engineering </a:t>
            </a:r>
            <a:r>
              <a:rPr lang="en-GB" smtClean="0"/>
              <a:t>team</a:t>
            </a:r>
            <a:br>
              <a:rPr lang="en-GB" smtClean="0"/>
            </a:br>
            <a:r>
              <a:rPr lang="en-GB" smtClean="0"/>
              <a:t>who understands the basics of the other discipline!)</a:t>
            </a:r>
            <a:endParaRPr lang="en-GB"/>
          </a:p>
          <a:p>
            <a:r>
              <a:rPr lang="en-GB" smtClean="0"/>
              <a:t>Results: feasible, faster evaluation</a:t>
            </a:r>
          </a:p>
          <a:p>
            <a:r>
              <a:rPr lang="en-GB" smtClean="0"/>
              <a:t>Opening research directions which had the “unfeasible” stamp before...</a:t>
            </a:r>
          </a:p>
          <a:p>
            <a:endParaRPr lang="hu-HU"/>
          </a:p>
        </p:txBody>
      </p:sp>
      <p:pic>
        <p:nvPicPr>
          <p:cNvPr id="5" name="slid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4800"/>
            <a:ext cx="609600" cy="609600"/>
          </a:xfrm>
          <a:prstGeom prst="rect">
            <a:avLst/>
          </a:prstGeom>
        </p:spPr>
      </p:pic>
    </p:spTree>
    <p:extLst>
      <p:ext uri="{BB962C8B-B14F-4D97-AF65-F5344CB8AC3E}">
        <p14:creationId xmlns:p14="http://schemas.microsoft.com/office/powerpoint/2010/main" val="949573776"/>
      </p:ext>
    </p:extLst>
  </p:cSld>
  <p:clrMapOvr>
    <a:masterClrMapping/>
  </p:clrMapOvr>
  <mc:AlternateContent xmlns:mc="http://schemas.openxmlformats.org/markup-compatibility/2006">
    <mc:Choice xmlns:p14="http://schemas.microsoft.com/office/powerpoint/2010/main" Requires="p14">
      <p:transition spd="slow" p14:dur="2000" advTm="74362"/>
    </mc:Choice>
    <mc:Fallback>
      <p:transition spd="slow" advTm="74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 objId="5"/>
        <p14:stopEvt time="72375"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GB" smtClean="0"/>
              <a:t>What do we need for that?</a:t>
            </a:r>
            <a:endParaRPr lang="hu-HU"/>
          </a:p>
        </p:txBody>
      </p:sp>
      <p:sp>
        <p:nvSpPr>
          <p:cNvPr id="3" name="Dia számának helye 2"/>
          <p:cNvSpPr>
            <a:spLocks noGrp="1"/>
          </p:cNvSpPr>
          <p:nvPr>
            <p:ph type="sldNum" sz="quarter" idx="11"/>
          </p:nvPr>
        </p:nvSpPr>
        <p:spPr/>
        <p:txBody>
          <a:bodyPr/>
          <a:lstStyle/>
          <a:p>
            <a:fld id="{749F71C9-278E-471F-A52B-879E4728A843}" type="slidenum">
              <a:rPr lang="hu-HU" smtClean="0"/>
              <a:pPr/>
              <a:t>4</a:t>
            </a:fld>
            <a:endParaRPr lang="hu-HU" dirty="0"/>
          </a:p>
        </p:txBody>
      </p:sp>
      <p:sp>
        <p:nvSpPr>
          <p:cNvPr id="4" name="Tartalom helye 3"/>
          <p:cNvSpPr>
            <a:spLocks noGrp="1"/>
          </p:cNvSpPr>
          <p:nvPr>
            <p:ph sz="quarter" idx="12"/>
          </p:nvPr>
        </p:nvSpPr>
        <p:spPr/>
        <p:txBody>
          <a:bodyPr/>
          <a:lstStyle/>
          <a:p>
            <a:r>
              <a:rPr lang="en-GB" smtClean="0"/>
              <a:t>Handy user interface, so that everyone can use it.</a:t>
            </a:r>
          </a:p>
          <a:p>
            <a:r>
              <a:rPr lang="en-GB" smtClean="0"/>
              <a:t>Semi-automatic operation for full control, the foundations of trust towards the results!</a:t>
            </a:r>
          </a:p>
          <a:p>
            <a:r>
              <a:rPr lang="en-GB" smtClean="0"/>
              <a:t>Reasonable price for development</a:t>
            </a:r>
          </a:p>
          <a:p>
            <a:pPr lvl="1"/>
            <a:r>
              <a:rPr lang="en-GB" smtClean="0"/>
              <a:t>Reusable framework</a:t>
            </a:r>
          </a:p>
          <a:p>
            <a:pPr lvl="1"/>
            <a:r>
              <a:rPr lang="en-GB" smtClean="0"/>
              <a:t>Sufficiently customizable</a:t>
            </a:r>
          </a:p>
          <a:p>
            <a:pPr lvl="1"/>
            <a:r>
              <a:rPr lang="en-GB" smtClean="0"/>
              <a:t>Extendable for the application domain</a:t>
            </a:r>
            <a:endParaRPr lang="hu-HU"/>
          </a:p>
        </p:txBody>
      </p:sp>
      <p:pic>
        <p:nvPicPr>
          <p:cNvPr id="5" name="slid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0"/>
            <a:ext cx="609600" cy="609600"/>
          </a:xfrm>
          <a:prstGeom prst="rect">
            <a:avLst/>
          </a:prstGeom>
        </p:spPr>
      </p:pic>
    </p:spTree>
    <p:extLst>
      <p:ext uri="{BB962C8B-B14F-4D97-AF65-F5344CB8AC3E}">
        <p14:creationId xmlns:p14="http://schemas.microsoft.com/office/powerpoint/2010/main" val="4068425922"/>
      </p:ext>
    </p:extLst>
  </p:cSld>
  <p:clrMapOvr>
    <a:masterClrMapping/>
  </p:clrMapOvr>
  <mc:AlternateContent xmlns:mc="http://schemas.openxmlformats.org/markup-compatibility/2006">
    <mc:Choice xmlns:p14="http://schemas.microsoft.com/office/powerpoint/2010/main" Requires="p14">
      <p:transition spd="slow" p14:dur="2000" advTm="101759"/>
    </mc:Choice>
    <mc:Fallback>
      <p:transition spd="slow" advTm="10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99841"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The </a:t>
            </a:r>
            <a:r>
              <a:rPr lang="hu-HU" dirty="0" err="1" smtClean="0"/>
              <a:t>beginning</a:t>
            </a:r>
            <a:r>
              <a:rPr lang="hu-HU" smtClean="0"/>
              <a:t>: </a:t>
            </a:r>
            <a:r>
              <a:rPr lang="en-GB" smtClean="0"/>
              <a:t>marble thin sections</a:t>
            </a:r>
            <a:endParaRPr lang="hu-HU" dirty="0"/>
          </a:p>
        </p:txBody>
      </p:sp>
      <p:sp>
        <p:nvSpPr>
          <p:cNvPr id="4" name="Slide Number Placeholder 3"/>
          <p:cNvSpPr>
            <a:spLocks noGrp="1"/>
          </p:cNvSpPr>
          <p:nvPr>
            <p:ph type="sldNum" sz="quarter" idx="11"/>
          </p:nvPr>
        </p:nvSpPr>
        <p:spPr/>
        <p:txBody>
          <a:bodyPr/>
          <a:lstStyle/>
          <a:p>
            <a:fld id="{749F71C9-278E-471F-A52B-879E4728A843}" type="slidenum">
              <a:rPr lang="hu-HU" smtClean="0"/>
              <a:pPr/>
              <a:t>5</a:t>
            </a:fld>
            <a:endParaRPr lang="hu-HU" dirty="0"/>
          </a:p>
        </p:txBody>
      </p:sp>
      <p:pic>
        <p:nvPicPr>
          <p:cNvPr id="6" name="Kép 8"/>
          <p:cNvPicPr>
            <a:picLocks noChangeAspect="1"/>
          </p:cNvPicPr>
          <p:nvPr/>
        </p:nvPicPr>
        <p:blipFill rotWithShape="1">
          <a:blip r:embed="rId5" cstate="print">
            <a:extLst>
              <a:ext uri="{28A0092B-C50C-407E-A947-70E740481C1C}">
                <a14:useLocalDpi xmlns:a14="http://schemas.microsoft.com/office/drawing/2010/main" val="0"/>
              </a:ext>
            </a:extLst>
          </a:blip>
          <a:srcRect b="20757"/>
          <a:stretch/>
        </p:blipFill>
        <p:spPr>
          <a:xfrm>
            <a:off x="0" y="907200"/>
            <a:ext cx="6097083" cy="5069651"/>
          </a:xfrm>
          <a:prstGeom prst="rect">
            <a:avLst/>
          </a:prstGeom>
        </p:spPr>
      </p:pic>
      <p:pic>
        <p:nvPicPr>
          <p:cNvPr id="8" name="Kép 2"/>
          <p:cNvPicPr>
            <a:picLocks noChangeAspect="1"/>
          </p:cNvPicPr>
          <p:nvPr/>
        </p:nvPicPr>
        <p:blipFill rotWithShape="1">
          <a:blip r:embed="rId6">
            <a:extLst>
              <a:ext uri="{28A0092B-C50C-407E-A947-70E740481C1C}">
                <a14:useLocalDpi xmlns:a14="http://schemas.microsoft.com/office/drawing/2010/main" val="0"/>
              </a:ext>
            </a:extLst>
          </a:blip>
          <a:srcRect b="43289"/>
          <a:stretch/>
        </p:blipFill>
        <p:spPr>
          <a:xfrm>
            <a:off x="4302000" y="1337628"/>
            <a:ext cx="4842000" cy="2881335"/>
          </a:xfrm>
          <a:prstGeom prst="rect">
            <a:avLst/>
          </a:prstGeom>
          <a:ln w="25400">
            <a:solidFill>
              <a:schemeClr val="bg1"/>
            </a:solidFill>
          </a:ln>
        </p:spPr>
      </p:pic>
      <p:pic>
        <p:nvPicPr>
          <p:cNvPr id="7" name="Kép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7083" y="3855743"/>
            <a:ext cx="3046917" cy="2285189"/>
          </a:xfrm>
          <a:prstGeom prst="rect">
            <a:avLst/>
          </a:prstGeom>
        </p:spPr>
      </p:pic>
      <p:pic>
        <p:nvPicPr>
          <p:cNvPr id="3" name="slid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0"/>
            <a:ext cx="609600" cy="609600"/>
          </a:xfrm>
          <a:prstGeom prst="rect">
            <a:avLst/>
          </a:prstGeom>
        </p:spPr>
      </p:pic>
    </p:spTree>
    <p:extLst>
      <p:ext uri="{BB962C8B-B14F-4D97-AF65-F5344CB8AC3E}">
        <p14:creationId xmlns:p14="http://schemas.microsoft.com/office/powerpoint/2010/main" val="2433634761"/>
      </p:ext>
    </p:extLst>
  </p:cSld>
  <p:clrMapOvr>
    <a:masterClrMapping/>
  </p:clrMapOvr>
  <mc:AlternateContent xmlns:mc="http://schemas.openxmlformats.org/markup-compatibility/2006">
    <mc:Choice xmlns:p14="http://schemas.microsoft.com/office/powerpoint/2010/main" Requires="p14">
      <p:transition spd="slow" p14:dur="2000" advTm="34679"/>
    </mc:Choice>
    <mc:Fallback>
      <p:transition spd="slow" advTm="34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32286"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err="1" smtClean="0"/>
              <a:t>Tools</a:t>
            </a:r>
            <a:r>
              <a:rPr lang="hu-HU" dirty="0" smtClean="0"/>
              <a:t> </a:t>
            </a:r>
            <a:r>
              <a:rPr lang="hu-HU" dirty="0" err="1" smtClean="0"/>
              <a:t>for</a:t>
            </a:r>
            <a:r>
              <a:rPr lang="hu-HU" dirty="0" smtClean="0"/>
              <a:t> </a:t>
            </a:r>
            <a:r>
              <a:rPr lang="hu-HU" dirty="0" err="1" smtClean="0"/>
              <a:t>semi-automatic</a:t>
            </a:r>
            <a:r>
              <a:rPr lang="hu-HU" dirty="0" smtClean="0"/>
              <a:t> </a:t>
            </a:r>
            <a:r>
              <a:rPr lang="hu-HU" dirty="0" err="1" smtClean="0"/>
              <a:t>processing</a:t>
            </a:r>
            <a:endParaRPr lang="hu-HU" dirty="0"/>
          </a:p>
        </p:txBody>
      </p:sp>
      <p:sp>
        <p:nvSpPr>
          <p:cNvPr id="4" name="Slide Number Placeholder 3"/>
          <p:cNvSpPr>
            <a:spLocks noGrp="1"/>
          </p:cNvSpPr>
          <p:nvPr>
            <p:ph type="sldNum" sz="quarter" idx="11"/>
          </p:nvPr>
        </p:nvSpPr>
        <p:spPr/>
        <p:txBody>
          <a:bodyPr/>
          <a:lstStyle/>
          <a:p>
            <a:fld id="{749F71C9-278E-471F-A52B-879E4728A843}" type="slidenum">
              <a:rPr lang="hu-HU" smtClean="0"/>
              <a:pPr/>
              <a:t>6</a:t>
            </a:fld>
            <a:endParaRPr lang="hu-HU" dirty="0"/>
          </a:p>
        </p:txBody>
      </p:sp>
      <p:pic>
        <p:nvPicPr>
          <p:cNvPr id="6" name="Kép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839584"/>
            <a:ext cx="4911763" cy="5153892"/>
          </a:xfrm>
          <a:prstGeom prst="rect">
            <a:avLst/>
          </a:prstGeom>
        </p:spPr>
      </p:pic>
      <p:pic>
        <p:nvPicPr>
          <p:cNvPr id="7" name="Kép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2697" y="1263121"/>
            <a:ext cx="4171556" cy="2203286"/>
          </a:xfrm>
          <a:prstGeom prst="rect">
            <a:avLst/>
          </a:prstGeom>
        </p:spPr>
      </p:pic>
      <p:pic>
        <p:nvPicPr>
          <p:cNvPr id="8" name="Kép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2697" y="3813422"/>
            <a:ext cx="4156364" cy="2180054"/>
          </a:xfrm>
          <a:prstGeom prst="rect">
            <a:avLst/>
          </a:prstGeom>
        </p:spPr>
      </p:pic>
      <p:pic>
        <p:nvPicPr>
          <p:cNvPr id="3" name="slid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1" y="19050"/>
            <a:ext cx="609600" cy="609600"/>
          </a:xfrm>
          <a:prstGeom prst="rect">
            <a:avLst/>
          </a:prstGeom>
        </p:spPr>
      </p:pic>
    </p:spTree>
    <p:extLst>
      <p:ext uri="{BB962C8B-B14F-4D97-AF65-F5344CB8AC3E}">
        <p14:creationId xmlns:p14="http://schemas.microsoft.com/office/powerpoint/2010/main" val="2760544489"/>
      </p:ext>
    </p:extLst>
  </p:cSld>
  <p:clrMapOvr>
    <a:masterClrMapping/>
  </p:clrMapOvr>
  <mc:AlternateContent xmlns:mc="http://schemas.openxmlformats.org/markup-compatibility/2006">
    <mc:Choice xmlns:p14="http://schemas.microsoft.com/office/powerpoint/2010/main" Requires="p14">
      <p:transition spd="slow" p14:dur="2000" advTm="67479"/>
    </mc:Choice>
    <mc:Fallback>
      <p:transition spd="slow" advTm="67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65930"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err="1" smtClean="0"/>
              <a:t>What</a:t>
            </a:r>
            <a:r>
              <a:rPr lang="hu-HU" dirty="0" smtClean="0"/>
              <a:t> </a:t>
            </a:r>
            <a:r>
              <a:rPr lang="hu-HU" dirty="0" err="1" smtClean="0"/>
              <a:t>about</a:t>
            </a:r>
            <a:r>
              <a:rPr lang="hu-HU" dirty="0" smtClean="0"/>
              <a:t> </a:t>
            </a:r>
            <a:r>
              <a:rPr lang="hu-HU" dirty="0" err="1" smtClean="0"/>
              <a:t>sandstones</a:t>
            </a:r>
            <a:r>
              <a:rPr lang="hu-HU" dirty="0" smtClean="0"/>
              <a:t>?</a:t>
            </a:r>
            <a:endParaRPr lang="hu-HU" dirty="0"/>
          </a:p>
        </p:txBody>
      </p:sp>
      <p:sp>
        <p:nvSpPr>
          <p:cNvPr id="3" name="Slide Number Placeholder 2"/>
          <p:cNvSpPr>
            <a:spLocks noGrp="1"/>
          </p:cNvSpPr>
          <p:nvPr>
            <p:ph type="sldNum" sz="quarter" idx="11"/>
          </p:nvPr>
        </p:nvSpPr>
        <p:spPr/>
        <p:txBody>
          <a:bodyPr/>
          <a:lstStyle/>
          <a:p>
            <a:fld id="{749F71C9-278E-471F-A52B-879E4728A843}" type="slidenum">
              <a:rPr lang="hu-HU" smtClean="0"/>
              <a:pPr/>
              <a:t>7</a:t>
            </a:fld>
            <a:endParaRPr lang="hu-HU" dirty="0"/>
          </a:p>
        </p:txBody>
      </p:sp>
      <p:pic>
        <p:nvPicPr>
          <p:cNvPr id="5" name="Kép 1"/>
          <p:cNvPicPr>
            <a:picLocks noChangeAspect="1"/>
          </p:cNvPicPr>
          <p:nvPr/>
        </p:nvPicPr>
        <p:blipFill rotWithShape="1">
          <a:blip r:embed="rId5" cstate="print">
            <a:extLst>
              <a:ext uri="{28A0092B-C50C-407E-A947-70E740481C1C}">
                <a14:useLocalDpi xmlns:a14="http://schemas.microsoft.com/office/drawing/2010/main" val="0"/>
              </a:ext>
            </a:extLst>
          </a:blip>
          <a:srcRect b="72475"/>
          <a:stretch/>
        </p:blipFill>
        <p:spPr>
          <a:xfrm>
            <a:off x="0" y="789530"/>
            <a:ext cx="9080288" cy="2585437"/>
          </a:xfrm>
          <a:prstGeom prst="rect">
            <a:avLst/>
          </a:prstGeom>
        </p:spPr>
      </p:pic>
      <p:pic>
        <p:nvPicPr>
          <p:cNvPr id="6" name="Kép 2"/>
          <p:cNvPicPr>
            <a:picLocks noChangeAspect="1"/>
          </p:cNvPicPr>
          <p:nvPr/>
        </p:nvPicPr>
        <p:blipFill>
          <a:blip r:embed="rId6" cstate="print">
            <a:extLst>
              <a:ext uri="{BEBA8EAE-BF5A-486C-A8C5-ECC9F3942E4B}">
                <a14:imgProps xmlns:a14="http://schemas.microsoft.com/office/drawing/2010/main">
                  <a14:imgLayer r:embed="rId7">
                    <a14:imgEffect>
                      <a14:sharpenSoften amount="70000"/>
                    </a14:imgEffect>
                  </a14:imgLayer>
                </a14:imgProps>
              </a:ext>
              <a:ext uri="{28A0092B-C50C-407E-A947-70E740481C1C}">
                <a14:useLocalDpi xmlns:a14="http://schemas.microsoft.com/office/drawing/2010/main" val="0"/>
              </a:ext>
            </a:extLst>
          </a:blip>
          <a:stretch>
            <a:fillRect/>
          </a:stretch>
        </p:blipFill>
        <p:spPr>
          <a:xfrm>
            <a:off x="74814" y="3445778"/>
            <a:ext cx="2765794" cy="2844907"/>
          </a:xfrm>
          <a:prstGeom prst="rect">
            <a:avLst/>
          </a:prstGeom>
        </p:spPr>
      </p:pic>
      <p:pic>
        <p:nvPicPr>
          <p:cNvPr id="8" name="Kép 13"/>
          <p:cNvPicPr>
            <a:picLocks noChangeAspect="1"/>
          </p:cNvPicPr>
          <p:nvPr/>
        </p:nvPicPr>
        <p:blipFill>
          <a:blip r:embed="rId8" cstate="print">
            <a:extLst>
              <a:ext uri="{BEBA8EAE-BF5A-486C-A8C5-ECC9F3942E4B}">
                <a14:imgProps xmlns:a14="http://schemas.microsoft.com/office/drawing/2010/main">
                  <a14:imgLayer r:embed="rId9">
                    <a14:imgEffect>
                      <a14:sharpenSoften amount="70000"/>
                    </a14:imgEffect>
                  </a14:imgLayer>
                </a14:imgProps>
              </a:ext>
              <a:ext uri="{28A0092B-C50C-407E-A947-70E740481C1C}">
                <a14:useLocalDpi xmlns:a14="http://schemas.microsoft.com/office/drawing/2010/main" val="0"/>
              </a:ext>
            </a:extLst>
          </a:blip>
          <a:stretch>
            <a:fillRect/>
          </a:stretch>
        </p:blipFill>
        <p:spPr>
          <a:xfrm>
            <a:off x="3208713" y="3448436"/>
            <a:ext cx="2749166" cy="2836149"/>
          </a:xfrm>
          <a:prstGeom prst="rect">
            <a:avLst/>
          </a:prstGeom>
        </p:spPr>
      </p:pic>
      <p:pic>
        <p:nvPicPr>
          <p:cNvPr id="9" name="Kép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5985" y="3445778"/>
            <a:ext cx="2754303" cy="2838807"/>
          </a:xfrm>
          <a:prstGeom prst="rect">
            <a:avLst/>
          </a:prstGeom>
        </p:spPr>
      </p:pic>
      <p:pic>
        <p:nvPicPr>
          <p:cNvPr id="4" name="Kép 3"/>
          <p:cNvPicPr>
            <a:picLocks noChangeAspect="1"/>
          </p:cNvPicPr>
          <p:nvPr/>
        </p:nvPicPr>
        <p:blipFill>
          <a:blip r:embed="rId11"/>
          <a:stretch>
            <a:fillRect/>
          </a:stretch>
        </p:blipFill>
        <p:spPr>
          <a:xfrm>
            <a:off x="5994455" y="91041"/>
            <a:ext cx="3111437" cy="3283926"/>
          </a:xfrm>
          <a:prstGeom prst="rect">
            <a:avLst/>
          </a:prstGeom>
        </p:spPr>
      </p:pic>
      <p:pic>
        <p:nvPicPr>
          <p:cNvPr id="7" name="slid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70688" y="37731"/>
            <a:ext cx="609600" cy="609600"/>
          </a:xfrm>
          <a:prstGeom prst="rect">
            <a:avLst/>
          </a:prstGeom>
        </p:spPr>
      </p:pic>
    </p:spTree>
    <p:extLst>
      <p:ext uri="{BB962C8B-B14F-4D97-AF65-F5344CB8AC3E}">
        <p14:creationId xmlns:p14="http://schemas.microsoft.com/office/powerpoint/2010/main" val="4168535319"/>
      </p:ext>
    </p:extLst>
  </p:cSld>
  <p:clrMapOvr>
    <a:masterClrMapping/>
  </p:clrMapOvr>
  <mc:AlternateContent xmlns:mc="http://schemas.openxmlformats.org/markup-compatibility/2006">
    <mc:Choice xmlns:p14="http://schemas.microsoft.com/office/powerpoint/2010/main" Requires="p14">
      <p:transition spd="slow" p14:dur="2000" advTm="85388"/>
    </mc:Choice>
    <mc:Fallback>
      <p:transition spd="slow" advTm="85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5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 objId="7"/>
        <p14:stopEvt time="84612" objId="7"/>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Framework</a:t>
            </a:r>
            <a:endParaRPr lang="hu-HU" dirty="0"/>
          </a:p>
        </p:txBody>
      </p:sp>
      <p:sp>
        <p:nvSpPr>
          <p:cNvPr id="3" name="Slide Number Placeholder 2"/>
          <p:cNvSpPr>
            <a:spLocks noGrp="1"/>
          </p:cNvSpPr>
          <p:nvPr>
            <p:ph type="sldNum" sz="quarter" idx="11"/>
          </p:nvPr>
        </p:nvSpPr>
        <p:spPr/>
        <p:txBody>
          <a:bodyPr/>
          <a:lstStyle/>
          <a:p>
            <a:fld id="{749F71C9-278E-471F-A52B-879E4728A843}" type="slidenum">
              <a:rPr lang="hu-HU" smtClean="0"/>
              <a:pPr/>
              <a:t>8</a:t>
            </a:fld>
            <a:endParaRPr lang="hu-HU" dirty="0"/>
          </a:p>
        </p:txBody>
      </p:sp>
      <p:pic>
        <p:nvPicPr>
          <p:cNvPr id="5"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065" y="977890"/>
            <a:ext cx="2282424" cy="2038391"/>
          </a:xfrm>
          <a:prstGeom prst="rect">
            <a:avLst/>
          </a:prstGeom>
        </p:spPr>
      </p:pic>
      <p:pic>
        <p:nvPicPr>
          <p:cNvPr id="6" name="Kép 6"/>
          <p:cNvPicPr>
            <a:picLocks noChangeAspect="1"/>
          </p:cNvPicPr>
          <p:nvPr/>
        </p:nvPicPr>
        <p:blipFill rotWithShape="1">
          <a:blip r:embed="rId6">
            <a:extLst>
              <a:ext uri="{28A0092B-C50C-407E-A947-70E740481C1C}">
                <a14:useLocalDpi xmlns:a14="http://schemas.microsoft.com/office/drawing/2010/main" val="0"/>
              </a:ext>
            </a:extLst>
          </a:blip>
          <a:srcRect r="44403"/>
          <a:stretch/>
        </p:blipFill>
        <p:spPr>
          <a:xfrm>
            <a:off x="5649961" y="44510"/>
            <a:ext cx="3338027" cy="6210792"/>
          </a:xfrm>
          <a:prstGeom prst="rect">
            <a:avLst/>
          </a:prstGeom>
        </p:spPr>
      </p:pic>
      <p:sp>
        <p:nvSpPr>
          <p:cNvPr id="7" name="TextBox 6"/>
          <p:cNvSpPr txBox="1"/>
          <p:nvPr/>
        </p:nvSpPr>
        <p:spPr>
          <a:xfrm>
            <a:off x="213579" y="4094753"/>
            <a:ext cx="5293479" cy="830997"/>
          </a:xfrm>
          <a:prstGeom prst="rect">
            <a:avLst/>
          </a:prstGeom>
          <a:noFill/>
        </p:spPr>
        <p:txBody>
          <a:bodyPr wrap="square" rtlCol="0">
            <a:spAutoFit/>
          </a:bodyPr>
          <a:lstStyle/>
          <a:p>
            <a:r>
              <a:rPr lang="hu-HU" sz="2400" smtClean="0"/>
              <a:t>Customizable</a:t>
            </a:r>
            <a:r>
              <a:rPr lang="en-GB" sz="2400" smtClean="0"/>
              <a:t>, can utilize</a:t>
            </a:r>
          </a:p>
          <a:p>
            <a:r>
              <a:rPr lang="hu-HU" sz="2400" smtClean="0"/>
              <a:t>domains</a:t>
            </a:r>
            <a:r>
              <a:rPr lang="en-GB" sz="2400" smtClean="0"/>
              <a:t> specific knowledge</a:t>
            </a:r>
            <a:endParaRPr lang="hu-HU" sz="2400" dirty="0"/>
          </a:p>
        </p:txBody>
      </p:sp>
      <p:sp>
        <p:nvSpPr>
          <p:cNvPr id="4" name="Szövegdoboz 3"/>
          <p:cNvSpPr txBox="1"/>
          <p:nvPr/>
        </p:nvSpPr>
        <p:spPr>
          <a:xfrm>
            <a:off x="3469322" y="189871"/>
            <a:ext cx="2037737" cy="1200329"/>
          </a:xfrm>
          <a:prstGeom prst="rect">
            <a:avLst/>
          </a:prstGeom>
          <a:noFill/>
        </p:spPr>
        <p:txBody>
          <a:bodyPr wrap="none" rtlCol="0">
            <a:spAutoFit/>
          </a:bodyPr>
          <a:lstStyle/>
          <a:p>
            <a:pPr marL="342900" indent="-342900">
              <a:buFont typeface="Arial" panose="020B0604020202020204" pitchFamily="34" charset="0"/>
              <a:buChar char="•"/>
            </a:pPr>
            <a:r>
              <a:rPr lang="hu-HU" sz="2400"/>
              <a:t>Data model</a:t>
            </a:r>
          </a:p>
          <a:p>
            <a:pPr marL="342900" indent="-342900">
              <a:buFont typeface="Arial" panose="020B0604020202020204" pitchFamily="34" charset="0"/>
              <a:buChar char="•"/>
            </a:pPr>
            <a:r>
              <a:rPr lang="hu-HU" sz="2400"/>
              <a:t>Operations</a:t>
            </a:r>
          </a:p>
          <a:p>
            <a:pPr marL="342900" indent="-342900">
              <a:buFont typeface="Arial" panose="020B0604020202020204" pitchFamily="34" charset="0"/>
              <a:buChar char="•"/>
            </a:pPr>
            <a:r>
              <a:rPr lang="hu-HU" sz="2400" smtClean="0"/>
              <a:t>Visualization</a:t>
            </a:r>
            <a:endParaRPr lang="hu-HU" sz="2400"/>
          </a:p>
        </p:txBody>
      </p:sp>
      <p:pic>
        <p:nvPicPr>
          <p:cNvPr id="8" name="slid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44510"/>
            <a:ext cx="609600" cy="609600"/>
          </a:xfrm>
          <a:prstGeom prst="rect">
            <a:avLst/>
          </a:prstGeom>
        </p:spPr>
      </p:pic>
    </p:spTree>
    <p:extLst>
      <p:ext uri="{BB962C8B-B14F-4D97-AF65-F5344CB8AC3E}">
        <p14:creationId xmlns:p14="http://schemas.microsoft.com/office/powerpoint/2010/main" val="2747562055"/>
      </p:ext>
    </p:extLst>
  </p:cSld>
  <p:clrMapOvr>
    <a:masterClrMapping/>
  </p:clrMapOvr>
  <mc:AlternateContent xmlns:mc="http://schemas.openxmlformats.org/markup-compatibility/2006">
    <mc:Choice xmlns:p14="http://schemas.microsoft.com/office/powerpoint/2010/main" Requires="p14">
      <p:transition spd="slow" p14:dur="2000" advTm="52532"/>
    </mc:Choice>
    <mc:Fallback>
      <p:transition spd="slow" advTm="52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0" objId="8"/>
        <p14:stopEvt time="51464" objId="8"/>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And </a:t>
            </a:r>
            <a:r>
              <a:rPr lang="hu-HU" dirty="0" err="1" smtClean="0"/>
              <a:t>white</a:t>
            </a:r>
            <a:r>
              <a:rPr lang="hu-HU" dirty="0" smtClean="0"/>
              <a:t> </a:t>
            </a:r>
            <a:r>
              <a:rPr lang="hu-HU" dirty="0" err="1" smtClean="0"/>
              <a:t>blood</a:t>
            </a:r>
            <a:r>
              <a:rPr lang="hu-HU" dirty="0" smtClean="0"/>
              <a:t> </a:t>
            </a:r>
            <a:r>
              <a:rPr lang="hu-HU" dirty="0" err="1" smtClean="0"/>
              <a:t>cells</a:t>
            </a:r>
            <a:r>
              <a:rPr lang="hu-HU" dirty="0" smtClean="0"/>
              <a:t>?</a:t>
            </a:r>
            <a:endParaRPr lang="hu-HU" dirty="0"/>
          </a:p>
        </p:txBody>
      </p:sp>
      <p:sp>
        <p:nvSpPr>
          <p:cNvPr id="3" name="Slide Number Placeholder 2"/>
          <p:cNvSpPr>
            <a:spLocks noGrp="1"/>
          </p:cNvSpPr>
          <p:nvPr>
            <p:ph type="sldNum" sz="quarter" idx="11"/>
          </p:nvPr>
        </p:nvSpPr>
        <p:spPr/>
        <p:txBody>
          <a:bodyPr/>
          <a:lstStyle/>
          <a:p>
            <a:fld id="{749F71C9-278E-471F-A52B-879E4728A843}" type="slidenum">
              <a:rPr lang="hu-HU" smtClean="0"/>
              <a:pPr/>
              <a:t>9</a:t>
            </a:fld>
            <a:endParaRPr lang="hu-HU" dirty="0"/>
          </a:p>
        </p:txBody>
      </p:sp>
      <p:pic>
        <p:nvPicPr>
          <p:cNvPr id="6" name="Kép 8"/>
          <p:cNvPicPr>
            <a:picLocks noChangeAspect="1"/>
          </p:cNvPicPr>
          <p:nvPr/>
        </p:nvPicPr>
        <p:blipFill rotWithShape="1">
          <a:blip r:embed="rId5">
            <a:extLst>
              <a:ext uri="{28A0092B-C50C-407E-A947-70E740481C1C}">
                <a14:useLocalDpi xmlns:a14="http://schemas.microsoft.com/office/drawing/2010/main" val="0"/>
              </a:ext>
            </a:extLst>
          </a:blip>
          <a:srcRect b="26957"/>
          <a:stretch/>
        </p:blipFill>
        <p:spPr>
          <a:xfrm>
            <a:off x="0" y="907200"/>
            <a:ext cx="7490566" cy="5344734"/>
          </a:xfrm>
          <a:prstGeom prst="rect">
            <a:avLst/>
          </a:prstGeom>
        </p:spPr>
      </p:pic>
      <p:pic>
        <p:nvPicPr>
          <p:cNvPr id="5" name="Kép 7"/>
          <p:cNvPicPr>
            <a:picLocks noChangeAspect="1"/>
          </p:cNvPicPr>
          <p:nvPr/>
        </p:nvPicPr>
        <p:blipFill rotWithShape="1">
          <a:blip r:embed="rId6" cstate="print">
            <a:extLst>
              <a:ext uri="{28A0092B-C50C-407E-A947-70E740481C1C}">
                <a14:useLocalDpi xmlns:a14="http://schemas.microsoft.com/office/drawing/2010/main" val="0"/>
              </a:ext>
            </a:extLst>
          </a:blip>
          <a:srcRect b="21897"/>
          <a:stretch/>
        </p:blipFill>
        <p:spPr>
          <a:xfrm>
            <a:off x="5732738" y="3516282"/>
            <a:ext cx="3411262" cy="2602647"/>
          </a:xfrm>
          <a:prstGeom prst="rect">
            <a:avLst/>
          </a:prstGeom>
          <a:ln w="25400">
            <a:solidFill>
              <a:schemeClr val="bg1"/>
            </a:solidFill>
          </a:ln>
        </p:spPr>
      </p:pic>
      <p:pic>
        <p:nvPicPr>
          <p:cNvPr id="4" name="slid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7250" y="40253"/>
            <a:ext cx="609600" cy="609600"/>
          </a:xfrm>
          <a:prstGeom prst="rect">
            <a:avLst/>
          </a:prstGeom>
        </p:spPr>
      </p:pic>
    </p:spTree>
    <p:extLst>
      <p:ext uri="{BB962C8B-B14F-4D97-AF65-F5344CB8AC3E}">
        <p14:creationId xmlns:p14="http://schemas.microsoft.com/office/powerpoint/2010/main" val="4081499691"/>
      </p:ext>
    </p:extLst>
  </p:cSld>
  <p:clrMapOvr>
    <a:masterClrMapping/>
  </p:clrMapOvr>
  <mc:AlternateContent xmlns:mc="http://schemas.openxmlformats.org/markup-compatibility/2006">
    <mc:Choice xmlns:p14="http://schemas.microsoft.com/office/powerpoint/2010/main" Requires="p14">
      <p:transition spd="slow" p14:dur="2000" advTm="33872"/>
    </mc:Choice>
    <mc:Fallback>
      <p:transition spd="slow" advTm="3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1835" objId="4"/>
      </p14:showEvtLst>
    </p:ext>
  </p:extLst>
</p:sld>
</file>

<file path=ppt/theme/theme1.xml><?xml version="1.0" encoding="utf-8"?>
<a:theme xmlns:a="http://schemas.openxmlformats.org/drawingml/2006/main" name="Office-téma">
  <a:themeElements>
    <a:clrScheme name="BME AUT">
      <a:dk1>
        <a:srgbClr val="000000"/>
      </a:dk1>
      <a:lt1>
        <a:srgbClr val="FFFFFF"/>
      </a:lt1>
      <a:dk2>
        <a:srgbClr val="910A26"/>
      </a:dk2>
      <a:lt2>
        <a:srgbClr val="FFFFFF"/>
      </a:lt2>
      <a:accent1>
        <a:srgbClr val="000000"/>
      </a:accent1>
      <a:accent2>
        <a:srgbClr val="910A26"/>
      </a:accent2>
      <a:accent3>
        <a:srgbClr val="0079A4"/>
      </a:accent3>
      <a:accent4>
        <a:srgbClr val="000000"/>
      </a:accent4>
      <a:accent5>
        <a:srgbClr val="92D050"/>
      </a:accent5>
      <a:accent6>
        <a:srgbClr val="E47400"/>
      </a:accent6>
      <a:hlink>
        <a:srgbClr val="0079A4"/>
      </a:hlink>
      <a:folHlink>
        <a:srgbClr val="993300"/>
      </a:folHlink>
    </a:clrScheme>
    <a:fontScheme name="1. egyéni séma">
      <a:majorFont>
        <a:latin typeface="Bariol Regular"/>
        <a:ea typeface=""/>
        <a:cs typeface=""/>
      </a:majorFont>
      <a:minorFont>
        <a:latin typeface="Bariol Regular"/>
        <a:ea typeface=""/>
        <a:cs typeface=""/>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kumentum" ma:contentTypeID="0x010100D88B3A1C3A8C524284B739917E5AF2CF" ma:contentTypeVersion="0" ma:contentTypeDescription="Új dokumentum létrehozása." ma:contentTypeScope="" ma:versionID="bc23ffd22aa113a9e1cce7ec10094a3b">
  <xsd:schema xmlns:xsd="http://www.w3.org/2001/XMLSchema" xmlns:p="http://schemas.microsoft.com/office/2006/metadata/properties" targetNamespace="http://schemas.microsoft.com/office/2006/metadata/properties" ma:root="true" ma:fieldsID="b0d536f129c651b6788987fff2486af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ma:readOnly="true"/>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8329EF47-F47F-4CAA-B137-5924D2F42FBC}">
  <ds:schemaRefs>
    <ds:schemaRef ds:uri="http://schemas.microsoft.com/sharepoint/v3/contenttype/forms"/>
  </ds:schemaRefs>
</ds:datastoreItem>
</file>

<file path=customXml/itemProps2.xml><?xml version="1.0" encoding="utf-8"?>
<ds:datastoreItem xmlns:ds="http://schemas.openxmlformats.org/officeDocument/2006/customXml" ds:itemID="{79E231FA-776A-4B19-8F5E-09603DD93828}">
  <ds:schemaRefs>
    <ds:schemaRef ds:uri="http://www.w3.org/XML/1998/namespace"/>
    <ds:schemaRef ds:uri="http://schemas.microsoft.com/office/2006/metadata/properties"/>
    <ds:schemaRef ds:uri="http://purl.org/dc/dcmitype/"/>
    <ds:schemaRef ds:uri="http://purl.org/dc/elements/1.1/"/>
    <ds:schemaRef ds:uri="http://schemas.microsoft.com/office/2006/documentManagement/types"/>
    <ds:schemaRef ds:uri="http://purl.org/dc/terms/"/>
    <ds:schemaRef ds:uri="http://schemas.openxmlformats.org/package/2006/metadata/core-properties"/>
  </ds:schemaRefs>
</ds:datastoreItem>
</file>

<file path=customXml/itemProps3.xml><?xml version="1.0" encoding="utf-8"?>
<ds:datastoreItem xmlns:ds="http://schemas.openxmlformats.org/officeDocument/2006/customXml" ds:itemID="{67BC8B9C-F00F-4947-BE86-7DD2276F4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Office Theme</Template>
  <TotalTime>5407</TotalTime>
  <Words>1977</Words>
  <Application>Microsoft Office PowerPoint</Application>
  <PresentationFormat>Diavetítés a képernyőre (4:3 oldalarány)</PresentationFormat>
  <Paragraphs>151</Paragraphs>
  <Slides>12</Slides>
  <Notes>12</Notes>
  <HiddenSlides>0</HiddenSlides>
  <MMClips>12</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12</vt:i4>
      </vt:variant>
    </vt:vector>
  </HeadingPairs>
  <TitlesOfParts>
    <vt:vector size="18" baseType="lpstr">
      <vt:lpstr>Bariol Regular</vt:lpstr>
      <vt:lpstr>Calibri</vt:lpstr>
      <vt:lpstr>Wingdings</vt:lpstr>
      <vt:lpstr>Bariol Light</vt:lpstr>
      <vt:lpstr>Arial</vt:lpstr>
      <vt:lpstr>Office-téma</vt:lpstr>
      <vt:lpstr>PowerPoint bemutató</vt:lpstr>
      <vt:lpstr>Levels of automation in research</vt:lpstr>
      <vt:lpstr>Research specific application</vt:lpstr>
      <vt:lpstr>What do we need for that?</vt:lpstr>
      <vt:lpstr>The beginning: marble thin sections</vt:lpstr>
      <vt:lpstr>Tools for semi-automatic processing</vt:lpstr>
      <vt:lpstr>What about sandstones?</vt:lpstr>
      <vt:lpstr>Framework</vt:lpstr>
      <vt:lpstr>And white blood cells?</vt:lpstr>
      <vt:lpstr>ChemoTracker application</vt:lpstr>
      <vt:lpstr>PowerPoint bemutató</vt:lpstr>
      <vt:lpstr>Summary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BME AUT</dc:creator>
  <cp:lastModifiedBy>Kristóf Csorba</cp:lastModifiedBy>
  <cp:revision>162</cp:revision>
  <dcterms:created xsi:type="dcterms:W3CDTF">2014-03-08T11:42:20Z</dcterms:created>
  <dcterms:modified xsi:type="dcterms:W3CDTF">2018-11-10T10:39:41Z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0x010100D88B3A1C3A8C524284B739917E5AF2CF</vt:lpwstr>
  </property>
</Properties>
</file>