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  <p:sldMasterId id="2147483686" r:id="rId2"/>
    <p:sldMasterId id="2147483698" r:id="rId3"/>
    <p:sldMasterId id="2147483710" r:id="rId4"/>
    <p:sldMasterId id="2147483722" r:id="rId5"/>
    <p:sldMasterId id="2147483734" r:id="rId6"/>
    <p:sldMasterId id="2147483746" r:id="rId7"/>
    <p:sldMasterId id="2147483758" r:id="rId8"/>
    <p:sldMasterId id="2147483770" r:id="rId9"/>
    <p:sldMasterId id="2147483782" r:id="rId10"/>
    <p:sldMasterId id="2147483794" r:id="rId11"/>
    <p:sldMasterId id="2147483806" r:id="rId12"/>
    <p:sldMasterId id="2147483818" r:id="rId13"/>
    <p:sldMasterId id="2147483830" r:id="rId14"/>
    <p:sldMasterId id="2147483842" r:id="rId15"/>
    <p:sldMasterId id="2147483854" r:id="rId16"/>
    <p:sldMasterId id="2147483866" r:id="rId17"/>
    <p:sldMasterId id="2147484046" r:id="rId18"/>
  </p:sldMasterIdLst>
  <p:notesMasterIdLst>
    <p:notesMasterId r:id="rId34"/>
  </p:notesMasterIdLst>
  <p:sldIdLst>
    <p:sldId id="256" r:id="rId19"/>
    <p:sldId id="336" r:id="rId20"/>
    <p:sldId id="341" r:id="rId21"/>
    <p:sldId id="361" r:id="rId22"/>
    <p:sldId id="362" r:id="rId23"/>
    <p:sldId id="369" r:id="rId24"/>
    <p:sldId id="372" r:id="rId25"/>
    <p:sldId id="373" r:id="rId26"/>
    <p:sldId id="370" r:id="rId27"/>
    <p:sldId id="374" r:id="rId28"/>
    <p:sldId id="357" r:id="rId29"/>
    <p:sldId id="358" r:id="rId30"/>
    <p:sldId id="371" r:id="rId31"/>
    <p:sldId id="360" r:id="rId32"/>
    <p:sldId id="27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F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2" autoAdjust="0"/>
    <p:restoredTop sz="89855" autoAdjust="0"/>
  </p:normalViewPr>
  <p:slideViewPr>
    <p:cSldViewPr>
      <p:cViewPr varScale="1">
        <p:scale>
          <a:sx n="79" d="100"/>
          <a:sy n="79" d="100"/>
        </p:scale>
        <p:origin x="170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323AA-BFEA-4F46-A6FE-C5E2029A5EDA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A8C3D-93FB-41BE-8793-3535EE9D14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A8C3D-93FB-41BE-8793-3535EE9D143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Prototype developed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A8C3D-93FB-41BE-8793-3535EE9D143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65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8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8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8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Layouts/_rels/slideLayout19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8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A5B3B-CBBB-4C5B-B516-EF832994B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A5B3B-CBBB-4C5B-B516-EF832994B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68CD5-FBC2-45AD-B875-FE96C22D3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38B35-908A-4063-9699-B7791AFDC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B852C-7417-4669-BA1D-CCCC18BF8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E2ABC-FBC5-4260-A232-D68D9ADBA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6A112-B454-444D-8B05-5C32C9024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16874-1CE8-4E34-9744-DEFF86B8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1EA65-D060-4CAC-B79E-4B5E6B911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BA8C2-0C4B-4290-9228-F33695C17D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C39EF-D34B-43CF-9319-BE715FBFD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25912-A021-43BF-89CB-33D78EC4E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A5B3B-CBBB-4C5B-B516-EF832994B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2BFFE-427F-4A15-88EE-ADD7D0D71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CAD9F-7316-442D-A73C-7652C376B8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53476-B61E-4088-8CA8-AB964F0EA3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717AE-A074-42F6-A0ED-846D65E1D5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97B55-77E7-47E7-B573-2F4AF409D5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49CF3-2984-4CDD-BA07-791FA6576C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BE83D-6C87-486D-B255-41091AF3F0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0ADD0-8C34-45FB-97C6-D3C8E476C9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B47E6-BA1D-4E57-9CC9-AE2F54467E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0AEE8-F7A6-4B87-AFFC-1DEF440DCA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66B04-DE59-4A9D-A4CC-907EDE59E4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90203-0849-423F-8B03-424E32980C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323FC-FE47-4BC5-84E5-E09FE77145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003CC-2F76-4ECD-AB3C-C4CFED8374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D31C3-B84D-4A2D-8A5C-7537965F8B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A8C5E-9552-488D-960A-C64F7BC27A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48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848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5AA02-8508-425A-AD2F-9FB5D0D5C1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83A4B-A078-4487-8EA0-972D74CF97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49907-59B4-497C-A061-828A829268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06395-DDFE-4CE4-B0F8-FBB07B4C65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8228D-09C8-470B-81CC-475103DAC7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30F5B-3F17-4879-97F6-FAD9B0FDAF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0024F-61FE-464D-B1D4-3BC0C6D946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B3913-BB3E-4C49-BCF6-700390C80A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4EB51-B0DF-477E-B825-57CE7DA599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68CD5-FBC2-45AD-B875-FE96C22D3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38B35-908A-4063-9699-B7791AFDC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B852C-7417-4669-BA1D-CCCC18BF8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E2ABC-FBC5-4260-A232-D68D9ADBA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6A112-B454-444D-8B05-5C32C9024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16874-1CE8-4E34-9744-DEFF86B8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1EA65-D060-4CAC-B79E-4B5E6B911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2C78A-3600-4D6F-AA0B-FA3BEF1207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BA8C2-0C4B-4290-9228-F33695C17D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C39EF-D34B-43CF-9319-BE715FBFD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25912-A021-43BF-89CB-33D78EC4E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2BFFE-427F-4A15-88EE-ADD7D0D71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18E4E-5FE6-4489-8BB5-122920715F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75E64-0515-462B-988F-5E9BE96D69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51263-4301-44FA-9100-15E95354DB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48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848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E9DD5-85AB-400D-934E-90FF55C752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1A219-CAF9-4139-B2A2-A600781DAE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2F575-A4A6-45FD-9294-80B4933210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8C778-9480-47C3-9532-EFD977A231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5CBF7-B6F8-45D5-AB75-2849206677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95DD4-B1A1-4658-B19A-E44D645DE0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92B62-1511-4117-B359-DE75B92C47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A5DF3-EE19-4170-BE8A-93AA449B76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B93D0-9271-4FA2-B8C8-D2EA18F520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68CD5-FBC2-45AD-B875-FE96C22D3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38B35-908A-4063-9699-B7791AFDC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B852C-7417-4669-BA1D-CCCC18BF8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E2ABC-FBC5-4260-A232-D68D9ADBA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6A112-B454-444D-8B05-5C32C9024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6C077-3D16-45D6-B4DE-4CDEBA089B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16874-1CE8-4E34-9744-DEFF86B8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1EA65-D060-4CAC-B79E-4B5E6B911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BA8C2-0C4B-4290-9228-F33695C17D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C39EF-D34B-43CF-9319-BE715FBFD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25912-A021-43BF-89CB-33D78EC4E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2BFFE-427F-4A15-88EE-ADD7D0D71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A33BA-DB5E-4469-80D3-E9BC776D7D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01A11-545A-4BF4-8BC5-3B8511E4DB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9B921-707C-4246-AC9B-FC33982EBB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77D75-92CA-4B04-B3FC-6F1B8DDAB7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43894-1EBA-49DC-AFD4-6C25B32818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18A2D-0150-4312-B729-06FC29F654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CDFE5-2FBE-4CE1-B54E-0187398BBD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D7D1C-3021-4AE7-A6F8-04E04C63AC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20FE6-A777-457E-9770-75E6B6B637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0BB69-1492-4634-B9D8-88D03FCEA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5132A-24D8-434B-91CD-73C7E67D49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A6DE4-4222-4FC5-8DBB-AA13366DE8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C4636-8266-4147-8262-52716BB034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E135E-1D29-4334-9816-888BB12F04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868CA-68D3-40C4-90B7-16CFE0ECEB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00155-7318-4403-BDDE-1FA9BBF217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EF00F-2036-46CB-B956-77FBAEFD93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76F51-787F-403E-8DDC-7FDEB26395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67348-F253-436C-937C-ED334F329B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9732B-4198-4934-ABC4-4392BDE5F7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41897-50B7-4B2D-A869-B5A31C3ED5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05573-769D-47DA-A2D9-2742C194BF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B059F-D63F-46A8-BCEF-3E7367B13F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2D71A-5CFB-4366-8996-FC4E6F8DBE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8A768CD5-FBC2-45AD-B875-FE96C22D35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4931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8B35-908A-4063-9699-B7791AFDC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06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8A9D2-8984-498C-88A7-71E40E2DD3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62AB852C-7417-4669-BA1D-CCCC18BF8B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1998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2ABC-FBC5-4260-A232-D68D9ADBA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9992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A112-B454-444D-8B05-5C32C90244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6579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6874-1CE8-4E34-9744-DEFF86B87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3116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1EA65-D060-4CAC-B79E-4B5E6B9115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5539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2011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A8C2-0C4B-4290-9228-F33695C17D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8075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2011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9EF-D34B-43CF-9319-BE715FBF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2582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5912-A021-43BF-89CB-33D78EC4E0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5401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BFFE-427F-4A15-88EE-ADD7D0D712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A5B3B-CBBB-4C5B-B516-EF832994B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ED552-E4F0-4D8C-A244-852BD07BEB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1094F-D199-4663-AD42-C81EE425A5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6168B-37DB-4E48-A914-FB5B1D8C54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17D04-C0F8-46FD-AF6E-518DAA35C4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3C1BD-2A37-4BC6-A8D8-2A03F81AA0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A00D2-7CE7-40A0-B74B-73604CB301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14B2A-7CFC-4EB8-B0D5-0C27A8FC2C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1C83C-EB1C-4F33-BB7F-E051065239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F9795-C3BE-4454-96BB-43C1C835C5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A8D0B-97A8-42AC-9067-EC6E90CB83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A5B3B-CBBB-4C5B-B516-EF832994B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7E589-0636-4551-9E3F-B1D0086D08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27BAF-67AD-4526-A455-869158D294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1367B-7AC0-4EFA-8F1B-B8779C8E8F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D7BC2-CA43-4C89-BDA8-134C3D7F04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17D04-C0F8-46FD-AF6E-518DAA35C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3C1BD-2A37-4BC6-A8D8-2A03F81AA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A00D2-7CE7-40A0-B74B-73604CB30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14B2A-7CFC-4EB8-B0D5-0C27A8FC2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1C83C-EB1C-4F33-BB7F-E05106523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F9795-C3BE-4454-96BB-43C1C835C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A5B3B-CBBB-4C5B-B516-EF832994B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A8D0B-97A8-42AC-9067-EC6E90CB8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7E589-0636-4551-9E3F-B1D0086D0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27BAF-67AD-4526-A455-869158D29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1367B-7AC0-4EFA-8F1B-B8779C8E8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D7BC2-CA43-4C89-BDA8-134C3D7F0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68CD5-FBC2-45AD-B875-FE96C22D35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38B35-908A-4063-9699-B7791AFDCA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B852C-7417-4669-BA1D-CCCC18BF8B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E2ABC-FBC5-4260-A232-D68D9ADBA1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6A112-B454-444D-8B05-5C32C90244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A5B3B-CBBB-4C5B-B516-EF832994B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16874-1CE8-4E34-9744-DEFF86B878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1EA65-D060-4CAC-B79E-4B5E6B9115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BA8C2-0C4B-4290-9228-F33695C17D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C39EF-D34B-43CF-9319-BE715FBFDC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25912-A021-43BF-89CB-33D78EC4E0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2BFFE-427F-4A15-88EE-ADD7D0D712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2A284-2206-41A8-A218-03BC64CA5A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3A8DF-4768-4D0C-97D9-73767F1CED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9ED21-9ADF-4EFA-BBBA-17F8D3A7F7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BEC34-8776-4D59-AC60-EFB60F3931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A5B3B-CBBB-4C5B-B516-EF832994B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14FD0-16DA-42D1-B790-C1DC8FBE93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E5A5D-6F7B-44D9-B817-740FA55F92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484F0-30D6-4BF9-A16C-312970ADE0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6E182-A48A-426A-85E9-FD6ADE8769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86EC8-7A7C-49B1-83AD-1A208EBD91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D46B4-330F-4AB2-923F-F38AF93437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1587B-1DFD-4B91-80D3-21B37EFF1B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68CD5-FBC2-45AD-B875-FE96C22D3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38B35-908A-4063-9699-B7791AFDC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B852C-7417-4669-BA1D-CCCC18BF8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A5B3B-CBBB-4C5B-B516-EF832994B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E2ABC-FBC5-4260-A232-D68D9ADBA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6A112-B454-444D-8B05-5C32C9024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16874-1CE8-4E34-9744-DEFF86B8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1EA65-D060-4CAC-B79E-4B5E6B911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BA8C2-0C4B-4290-9228-F33695C17D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C39EF-D34B-43CF-9319-BE715FBFD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25912-A021-43BF-89CB-33D78EC4E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2BFFE-427F-4A15-88EE-ADD7D0D71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56924-5085-4F6A-A64A-D9149A3B48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54BF8-F670-4536-B3F3-220638D160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A5B3B-CBBB-4C5B-B516-EF832994B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83EFB-560C-4787-8CB7-01BFFDD2DE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A0ED5-C4FA-44DE-B4A8-9587EEB23C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FA66A-B29C-450E-B3D2-ACBF1CC432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0D4B2-3ADA-40F4-A9BB-7F2D33DECB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BC2F7-6656-47D0-8DD7-4F6B148224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DB7AC-BA87-4F1D-9A2E-403EDA1A95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C0456-7E5C-4C2B-AB5F-C712FB4574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3D432-7105-4899-944D-08FACC5FC3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45799-0E92-454D-B53C-D7ED21C892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83BC5-F45B-4CCD-A53C-09221C1E67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A5B3B-CBBB-4C5B-B516-EF832994B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C6B2B-6BEC-40D6-827A-6221CD12B6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A44C9-853E-476A-97EC-4FEB7F0962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98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21DD8-6857-4679-98AF-B611CA215B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8D57E-84CF-489C-8A4D-C50EFB7DBB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FBB18-2BF2-4398-B91C-22764EB44C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D97F9-A15B-495D-8AA6-354108AD59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28A03-B42B-49B0-AE39-BA1C296687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6BDF0-6F28-43B7-A628-636E0F3B6A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863B7-0FED-4CB2-97A1-CA1608839F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C1E71-4EF6-4A56-9AD2-500284A3F7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DA5B3B-CBBB-4C5B-B516-EF832994B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DA5B3B-CBBB-4C5B-B516-EF832994B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EF5142-E74B-4E3E-8744-29927D37418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84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5A6DD4-4016-47D6-856E-415ED8FCEE3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DA5B3B-CBBB-4C5B-B516-EF832994B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84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7C5368-6DE9-434E-BEF3-019A73A94D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DA5B3B-CBBB-4C5B-B516-EF832994B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72FF884-4C36-4EEC-A8E2-7E22E3EE98D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A7583C-9AF2-42FB-A69F-5F41DCEE2A7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1DA5B3B-CBBB-4C5B-B516-EF832994B4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0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C279A8-43BA-4B73-A56F-829BAF98FDD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032941-5B1D-4599-B047-60E940B89C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DA5B3B-CBBB-4C5B-B516-EF832994B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93EE9C-6A49-4D6C-A465-9B5A9DB8144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879F85F-903E-45D4-9E0B-5F90C8C412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DA5B3B-CBBB-4C5B-B516-EF832994B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BCCDEE-8017-4707-A4D5-634BA286649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986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April 11, 2011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204853-D826-4D1A-A584-2E13007EA29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47061" y="1981200"/>
            <a:ext cx="6934200" cy="12192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Wi-Fi based Architecture of a Smart Home Controlled by Smartphone and Wall Display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Device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56893" y="4495800"/>
            <a:ext cx="6570722" cy="22860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Tareq Khan, Ph.D.</a:t>
            </a:r>
          </a:p>
          <a:p>
            <a:r>
              <a:rPr lang="en-US" dirty="0"/>
              <a:t>Assistant Professor, </a:t>
            </a:r>
          </a:p>
          <a:p>
            <a:r>
              <a:rPr lang="en-US" dirty="0"/>
              <a:t>Computer Engineering Technology,</a:t>
            </a:r>
          </a:p>
          <a:p>
            <a:r>
              <a:rPr lang="en-US" dirty="0"/>
              <a:t>School of Engineering Technology,</a:t>
            </a:r>
          </a:p>
          <a:p>
            <a:r>
              <a:rPr lang="en-US" dirty="0"/>
              <a:t>Eastern Michigan University,</a:t>
            </a:r>
          </a:p>
          <a:p>
            <a:r>
              <a:rPr lang="en-US" dirty="0"/>
              <a:t>Email: tareq.khan@emich.edu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E181-E7A0-4608-B6C5-1AFFC9CF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566"/>
            <a:ext cx="7772400" cy="1609344"/>
          </a:xfrm>
        </p:spPr>
        <p:txBody>
          <a:bodyPr>
            <a:normAutofit/>
          </a:bodyPr>
          <a:lstStyle/>
          <a:p>
            <a:r>
              <a:rPr lang="en-US" dirty="0" smtClean="0"/>
              <a:t>System Architecture:</a:t>
            </a:r>
            <a:br>
              <a:rPr lang="en-US" dirty="0" smtClean="0"/>
            </a:br>
            <a:r>
              <a:rPr lang="en-US" sz="3600" b="1" dirty="0" smtClean="0"/>
              <a:t>Smartphone </a:t>
            </a:r>
            <a:r>
              <a:rPr lang="en-US" sz="3600" b="1" dirty="0"/>
              <a:t>App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95241-B526-49A1-A447-9E79345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535AF-2641-4070-9F31-BADD7DDFE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8B35-908A-4063-9699-B7791AFDCA0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095" y="1515446"/>
            <a:ext cx="3645810" cy="526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02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629400" cy="1143000"/>
          </a:xfrm>
        </p:spPr>
        <p:txBody>
          <a:bodyPr>
            <a:normAutofit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77824-CF63-4DC9-A8FC-4901F7002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383890"/>
            <a:ext cx="7391400" cy="4559710"/>
          </a:xfrm>
        </p:spPr>
        <p:txBody>
          <a:bodyPr>
            <a:normAutofit/>
          </a:bodyPr>
          <a:lstStyle/>
          <a:p>
            <a:r>
              <a:rPr lang="en-US" dirty="0"/>
              <a:t>A prototype of the proposed Wi-Fi-based smart home control system as discussed </a:t>
            </a:r>
            <a:r>
              <a:rPr lang="en-US" dirty="0" smtClean="0"/>
              <a:t>is </a:t>
            </a:r>
            <a:r>
              <a:rPr lang="en-US" dirty="0"/>
              <a:t>developed and tested successfully. </a:t>
            </a:r>
            <a:endParaRPr lang="en-US" dirty="0" smtClean="0"/>
          </a:p>
          <a:p>
            <a:r>
              <a:rPr lang="en-US" dirty="0" smtClean="0"/>
              <a:t>Loads </a:t>
            </a:r>
            <a:r>
              <a:rPr lang="en-US" dirty="0"/>
              <a:t>can be controlled using the display panel and also with the smartphone with a 100% success rate.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status of the smartphone app automatically gets updated when a load is controlled by the display panel and vice-versa.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8B35-908A-4063-9699-B7791AFDCA0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5748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629400" cy="1143000"/>
          </a:xfrm>
        </p:spPr>
        <p:txBody>
          <a:bodyPr>
            <a:normAutofit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77824-CF63-4DC9-A8FC-4901F7002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8B35-908A-4063-9699-B7791AFDCA0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172283"/>
            <a:ext cx="3882404" cy="54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92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629400" cy="1143000"/>
          </a:xfrm>
        </p:spPr>
        <p:txBody>
          <a:bodyPr>
            <a:normAutofit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77824-CF63-4DC9-A8FC-4901F7002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8B35-908A-4063-9699-B7791AFDCA0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08" y="1150270"/>
            <a:ext cx="4146692" cy="5670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33" y="1066800"/>
            <a:ext cx="3736043" cy="532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72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629400" cy="1143000"/>
          </a:xfrm>
        </p:spPr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77824-CF63-4DC9-A8FC-4901F7002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737656"/>
            <a:ext cx="6934200" cy="4572000"/>
          </a:xfrm>
        </p:spPr>
        <p:txBody>
          <a:bodyPr>
            <a:normAutofit/>
          </a:bodyPr>
          <a:lstStyle/>
          <a:p>
            <a:r>
              <a:rPr lang="en-US" dirty="0"/>
              <a:t>In this paper, a Wi-Fi network based architecture to control home appliances using a smartphone and also with a touchscreen-based wall display panel </a:t>
            </a:r>
            <a:r>
              <a:rPr lang="en-US" dirty="0" err="1"/>
              <a:t>IoT</a:t>
            </a:r>
            <a:r>
              <a:rPr lang="en-US" dirty="0"/>
              <a:t> device is proposed.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prototype of the proposed system is developed and </a:t>
            </a:r>
            <a:r>
              <a:rPr lang="en-US" dirty="0" smtClean="0"/>
              <a:t>tested.</a:t>
            </a:r>
          </a:p>
          <a:p>
            <a:r>
              <a:rPr lang="en-US" dirty="0"/>
              <a:t>Future work </a:t>
            </a:r>
            <a:r>
              <a:rPr lang="en-US" dirty="0" smtClean="0"/>
              <a:t>includes:</a:t>
            </a:r>
          </a:p>
          <a:p>
            <a:pPr lvl="1"/>
            <a:r>
              <a:rPr lang="en-US" dirty="0" smtClean="0"/>
              <a:t> Controlling the </a:t>
            </a:r>
            <a:r>
              <a:rPr lang="en-US" dirty="0"/>
              <a:t>brightness or speed of the load using </a:t>
            </a:r>
            <a:r>
              <a:rPr lang="en-US" dirty="0" smtClean="0"/>
              <a:t>Pulse Width Modulation.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cloud-based web interface for controlling and monitoring the </a:t>
            </a:r>
            <a:r>
              <a:rPr lang="en-US" dirty="0" smtClean="0"/>
              <a:t>loads.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nterfacing </a:t>
            </a:r>
            <a:r>
              <a:rPr lang="en-US" dirty="0"/>
              <a:t>temperature and humidity sensors with the display panel.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8B35-908A-4063-9699-B7791AFDCA0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0270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33956" y="609600"/>
            <a:ext cx="6629400" cy="3429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Thanks!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Related Works</a:t>
            </a:r>
          </a:p>
          <a:p>
            <a:r>
              <a:rPr lang="en-US" dirty="0" smtClean="0"/>
              <a:t>System </a:t>
            </a:r>
            <a:r>
              <a:rPr lang="en-US" dirty="0"/>
              <a:t>Architecture</a:t>
            </a:r>
          </a:p>
          <a:p>
            <a:pPr lvl="1"/>
            <a:r>
              <a:rPr lang="en-US" dirty="0" smtClean="0"/>
              <a:t>Wall </a:t>
            </a:r>
            <a:r>
              <a:rPr lang="en-US" dirty="0"/>
              <a:t>Display Panel</a:t>
            </a:r>
          </a:p>
          <a:p>
            <a:pPr lvl="1"/>
            <a:r>
              <a:rPr lang="en-US" dirty="0" smtClean="0"/>
              <a:t>Smartphone </a:t>
            </a:r>
            <a:r>
              <a:rPr lang="en-US" dirty="0"/>
              <a:t>App</a:t>
            </a:r>
          </a:p>
          <a:p>
            <a:r>
              <a:rPr lang="en-US" dirty="0"/>
              <a:t>Result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8B35-908A-4063-9699-B7791AFDCA0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629400" cy="114300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231393"/>
            <a:ext cx="72390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this age of smart devices, many people are carrying a smartphone with them all the time. When they are at home, most of them are connected with the home Wi-Fi network. </a:t>
            </a:r>
            <a:endParaRPr lang="en-US" dirty="0" smtClean="0"/>
          </a:p>
          <a:p>
            <a:r>
              <a:rPr lang="en-US" b="1" dirty="0" smtClean="0"/>
              <a:t>In </a:t>
            </a:r>
            <a:r>
              <a:rPr lang="en-US" b="1" dirty="0"/>
              <a:t>this paper, a Wi-Fi network based architecture is proposed to control home appliances using a smartphone and also with a touchscreen-based wall display panel. 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proposed system enables the user to control appliances from anywhere in the home without the pain of walking towards the switch panel on the wall. </a:t>
            </a: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this project, the mechanical switch based panel on the wall is replaced by the state-of-the-art touch-based liquid crystal display. Along with buttons, the display also shows current weather and time widgets.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8B35-908A-4063-9699-B7791AFDCA0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629400" cy="1143000"/>
          </a:xfrm>
        </p:spPr>
        <p:txBody>
          <a:bodyPr>
            <a:normAutofit/>
          </a:bodyPr>
          <a:lstStyle/>
          <a:p>
            <a:r>
              <a:rPr lang="en-US" dirty="0"/>
              <a:t>Related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0947"/>
            <a:ext cx="70866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 K</a:t>
            </a:r>
            <a:r>
              <a:rPr lang="en-US" dirty="0"/>
              <a:t>. </a:t>
            </a:r>
            <a:r>
              <a:rPr lang="en-US" dirty="0" smtClean="0"/>
              <a:t>Laubhan </a:t>
            </a:r>
            <a:r>
              <a:rPr lang="en-US" i="1" dirty="0" smtClean="0"/>
              <a:t>et al</a:t>
            </a:r>
            <a:r>
              <a:rPr lang="en-US" dirty="0" smtClean="0"/>
              <a:t>, </a:t>
            </a:r>
            <a:r>
              <a:rPr lang="en-US" dirty="0"/>
              <a:t>the design of a Smart Power Strip is discussed where the loads can be turned on/off using a smartphone app that communicates wirelessly with the microcontroller using Bluetooth. </a:t>
            </a:r>
            <a:endParaRPr lang="en-US" dirty="0" smtClean="0"/>
          </a:p>
          <a:p>
            <a:r>
              <a:rPr lang="en-US" dirty="0" smtClean="0"/>
              <a:t>In X</a:t>
            </a:r>
            <a:r>
              <a:rPr lang="en-US" dirty="0"/>
              <a:t>. Wen </a:t>
            </a:r>
            <a:r>
              <a:rPr lang="en-US" i="1" dirty="0" smtClean="0"/>
              <a:t>et </a:t>
            </a:r>
            <a:r>
              <a:rPr lang="en-US" i="1" dirty="0"/>
              <a:t>al</a:t>
            </a:r>
            <a:r>
              <a:rPr lang="en-US" dirty="0"/>
              <a:t>, </a:t>
            </a:r>
            <a:r>
              <a:rPr lang="en-US" dirty="0" smtClean="0"/>
              <a:t>a </a:t>
            </a:r>
            <a:r>
              <a:rPr lang="en-US" dirty="0"/>
              <a:t>smart home environment monitoring system is designed with Raspberry Pi based smart home controller, </a:t>
            </a:r>
            <a:r>
              <a:rPr lang="en-US" dirty="0" err="1"/>
              <a:t>EnOcean</a:t>
            </a:r>
            <a:r>
              <a:rPr lang="en-US" dirty="0"/>
              <a:t>/Wi-Fi wireless sensor control network, and smart home PC client. </a:t>
            </a:r>
            <a:endParaRPr lang="en-US" dirty="0" smtClean="0"/>
          </a:p>
          <a:p>
            <a:r>
              <a:rPr lang="en-US" dirty="0"/>
              <a:t>Compared with the other works, the proposed work uses the home Wi-Fi network. </a:t>
            </a:r>
            <a:endParaRPr lang="en-US" dirty="0" smtClean="0"/>
          </a:p>
          <a:p>
            <a:pPr lvl="1"/>
            <a:r>
              <a:rPr lang="en-US" dirty="0" smtClean="0"/>
              <a:t>As </a:t>
            </a:r>
            <a:r>
              <a:rPr lang="en-US" dirty="0"/>
              <a:t>most of the smart devices such as smartphones, tablets etc. are always connected with home Wi-Fi, no additional connection such as Bluetooth, ZigBee etc. are required – which can save battery life of the phone. </a:t>
            </a:r>
            <a:endParaRPr lang="en-US" dirty="0" smtClean="0"/>
          </a:p>
          <a:p>
            <a:pPr lvl="1"/>
            <a:r>
              <a:rPr lang="en-US" dirty="0" smtClean="0"/>
              <a:t>Loads </a:t>
            </a:r>
            <a:r>
              <a:rPr lang="en-US" dirty="0"/>
              <a:t>can be turned on/off using both smartphone app and a Wi-Fi connected LCD with a touchscreen device that can be attached on the wall – replacing the old-fashioned mechanical switch based panel.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wall display also shows colorful weather forecast and time widgets. </a:t>
            </a:r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use the proposed system, the password of the home Wi-Fi network must be known to the user – thus the system is fairly secured from hacking.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8B35-908A-4063-9699-B7791AFDCA0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6191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E181-E7A0-4608-B6C5-1AFFC9CF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566"/>
            <a:ext cx="7772400" cy="1609344"/>
          </a:xfrm>
        </p:spPr>
        <p:txBody>
          <a:bodyPr/>
          <a:lstStyle/>
          <a:p>
            <a:r>
              <a:rPr lang="en-US" dirty="0" smtClean="0"/>
              <a:t>System </a:t>
            </a:r>
            <a:r>
              <a:rPr lang="en-US" dirty="0"/>
              <a:t>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95241-B526-49A1-A447-9E79345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535AF-2641-4070-9F31-BADD7DDFE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8B35-908A-4063-9699-B7791AFDCA0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33650"/>
            <a:ext cx="5653088" cy="487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4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E181-E7A0-4608-B6C5-1AFFC9CF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566"/>
            <a:ext cx="7772400" cy="1609344"/>
          </a:xfrm>
        </p:spPr>
        <p:txBody>
          <a:bodyPr>
            <a:normAutofit/>
          </a:bodyPr>
          <a:lstStyle/>
          <a:p>
            <a:r>
              <a:rPr lang="en-US" dirty="0" smtClean="0"/>
              <a:t>System Architecture:</a:t>
            </a:r>
            <a:br>
              <a:rPr lang="en-US" dirty="0" smtClean="0"/>
            </a:br>
            <a:r>
              <a:rPr lang="en-US" sz="3600" b="1" dirty="0"/>
              <a:t>Wall Display </a:t>
            </a:r>
            <a:r>
              <a:rPr lang="en-US" sz="3600" b="1" dirty="0" smtClean="0"/>
              <a:t>Panel HARDWARE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95241-B526-49A1-A447-9E79345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535AF-2641-4070-9F31-BADD7DDFE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8B35-908A-4063-9699-B7791AFDCA0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68361"/>
            <a:ext cx="6858000" cy="449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9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E181-E7A0-4608-B6C5-1AFFC9CF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566"/>
            <a:ext cx="7772400" cy="1609344"/>
          </a:xfrm>
        </p:spPr>
        <p:txBody>
          <a:bodyPr>
            <a:normAutofit/>
          </a:bodyPr>
          <a:lstStyle/>
          <a:p>
            <a:r>
              <a:rPr lang="en-US" dirty="0" smtClean="0"/>
              <a:t>System Architecture:</a:t>
            </a:r>
            <a:br>
              <a:rPr lang="en-US" dirty="0" smtClean="0"/>
            </a:br>
            <a:r>
              <a:rPr lang="en-US" sz="3600" b="1" dirty="0"/>
              <a:t>Wall Display </a:t>
            </a:r>
            <a:r>
              <a:rPr lang="en-US" sz="3600" b="1" dirty="0" smtClean="0"/>
              <a:t>Panel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95241-B526-49A1-A447-9E79345F4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b="1" i="1" dirty="0"/>
              <a:t>Android Things </a:t>
            </a:r>
            <a:r>
              <a:rPr lang="en-US" dirty="0" smtClean="0"/>
              <a:t>embedded </a:t>
            </a:r>
            <a:r>
              <a:rPr lang="en-US" dirty="0"/>
              <a:t>operating system is installed on a 16 GB secure digital (SD) card of the RPi board. </a:t>
            </a:r>
            <a:endParaRPr lang="en-US" dirty="0" smtClean="0"/>
          </a:p>
          <a:p>
            <a:r>
              <a:rPr lang="en-US" dirty="0"/>
              <a:t>The app of the display panel </a:t>
            </a:r>
            <a:r>
              <a:rPr lang="en-US" dirty="0" smtClean="0"/>
              <a:t>shows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/>
              <a:t>on</a:t>
            </a:r>
            <a:r>
              <a:rPr lang="en-US" dirty="0"/>
              <a:t> and </a:t>
            </a:r>
            <a:r>
              <a:rPr lang="en-US" i="1" dirty="0"/>
              <a:t>off</a:t>
            </a:r>
            <a:r>
              <a:rPr lang="en-US" dirty="0"/>
              <a:t> buttons for each load. The current on-off status is also displayed using labels.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current time and weather widget on the screen. Hypertext Markup Language (HTML) code was embedded in web views of the app for fetching time </a:t>
            </a:r>
            <a:r>
              <a:rPr lang="en-US" dirty="0" smtClean="0"/>
              <a:t>and </a:t>
            </a:r>
            <a:r>
              <a:rPr lang="en-US" dirty="0"/>
              <a:t>weather </a:t>
            </a:r>
            <a:r>
              <a:rPr lang="en-US" dirty="0" smtClean="0"/>
              <a:t>information </a:t>
            </a:r>
            <a:r>
              <a:rPr lang="en-US" dirty="0"/>
              <a:t>from the Internet. </a:t>
            </a:r>
            <a:endParaRPr lang="en-US" dirty="0" smtClean="0"/>
          </a:p>
          <a:p>
            <a:r>
              <a:rPr lang="en-US" dirty="0"/>
              <a:t>The wall display panel is configured as a </a:t>
            </a:r>
            <a:r>
              <a:rPr lang="en-US" b="1" i="1" dirty="0"/>
              <a:t>server</a:t>
            </a:r>
            <a:r>
              <a:rPr lang="en-US" dirty="0"/>
              <a:t> and the smartphone is configured as a </a:t>
            </a:r>
            <a:r>
              <a:rPr lang="en-US" b="1" i="1" dirty="0"/>
              <a:t>client</a:t>
            </a:r>
            <a:r>
              <a:rPr lang="en-US" dirty="0"/>
              <a:t> for socket-based data communication in the local Wi-Fi network. </a:t>
            </a:r>
            <a:endParaRPr lang="en-US" dirty="0" smtClean="0"/>
          </a:p>
          <a:p>
            <a:r>
              <a:rPr lang="en-US" dirty="0"/>
              <a:t>The display panel’s app shows its local Internet Protocol (IP) address, so the user can input that IP in the smartphone to establish a socket connection.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IP of the display panel is fixed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192.168.1.20</a:t>
            </a:r>
            <a:r>
              <a:rPr lang="en-US" dirty="0"/>
              <a:t> by configuring the </a:t>
            </a:r>
            <a:r>
              <a:rPr lang="en-US" dirty="0" smtClean="0"/>
              <a:t>router, so </a:t>
            </a:r>
            <a:r>
              <a:rPr lang="en-US" dirty="0"/>
              <a:t>that the smartphone does not have to reenter the display panels IP.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535AF-2641-4070-9F31-BADD7DDFE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8B35-908A-4063-9699-B7791AFDCA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61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E181-E7A0-4608-B6C5-1AFFC9CF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566"/>
            <a:ext cx="7772400" cy="1609344"/>
          </a:xfrm>
        </p:spPr>
        <p:txBody>
          <a:bodyPr>
            <a:normAutofit/>
          </a:bodyPr>
          <a:lstStyle/>
          <a:p>
            <a:r>
              <a:rPr lang="en-US" dirty="0" smtClean="0"/>
              <a:t>System Architecture:</a:t>
            </a:r>
            <a:br>
              <a:rPr lang="en-US" dirty="0" smtClean="0"/>
            </a:br>
            <a:r>
              <a:rPr lang="en-US" sz="3600" b="1" dirty="0"/>
              <a:t>Wall Display </a:t>
            </a:r>
            <a:r>
              <a:rPr lang="en-US" sz="3600" b="1" dirty="0" smtClean="0"/>
              <a:t>Panel APP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535AF-2641-4070-9F31-BADD7DDFE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8B35-908A-4063-9699-B7791AFDCA0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5181600" cy="483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44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E181-E7A0-4608-B6C5-1AFFC9CF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566"/>
            <a:ext cx="7772400" cy="1609344"/>
          </a:xfrm>
        </p:spPr>
        <p:txBody>
          <a:bodyPr>
            <a:normAutofit/>
          </a:bodyPr>
          <a:lstStyle/>
          <a:p>
            <a:r>
              <a:rPr lang="en-US" dirty="0" smtClean="0"/>
              <a:t>System Architecture:</a:t>
            </a:r>
            <a:br>
              <a:rPr lang="en-US" dirty="0" smtClean="0"/>
            </a:br>
            <a:r>
              <a:rPr lang="en-US" sz="3600" b="1" dirty="0" smtClean="0"/>
              <a:t>Smartphone </a:t>
            </a:r>
            <a:r>
              <a:rPr lang="en-US" sz="3600" b="1" dirty="0"/>
              <a:t>App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95241-B526-49A1-A447-9E79345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smartphone app is developed for the </a:t>
            </a:r>
            <a:r>
              <a:rPr lang="en-US" b="1" i="1" dirty="0"/>
              <a:t>Android</a:t>
            </a:r>
            <a:r>
              <a:rPr lang="en-US" dirty="0"/>
              <a:t> platform.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first screen of the app shows the </a:t>
            </a:r>
            <a:r>
              <a:rPr lang="en-US" i="1" dirty="0"/>
              <a:t>on</a:t>
            </a:r>
            <a:r>
              <a:rPr lang="en-US" dirty="0"/>
              <a:t> and </a:t>
            </a:r>
            <a:r>
              <a:rPr lang="en-US" i="1" dirty="0"/>
              <a:t>off buttons </a:t>
            </a:r>
            <a:r>
              <a:rPr lang="en-US" dirty="0"/>
              <a:t>for each load. The current on-off status is also displayed using labels.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app contains a </a:t>
            </a:r>
            <a:r>
              <a:rPr lang="en-US" i="1" dirty="0"/>
              <a:t>settings</a:t>
            </a:r>
            <a:r>
              <a:rPr lang="en-US" dirty="0"/>
              <a:t> menu, where the user can input the IP of the wall display panel.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first screen of the app contains a </a:t>
            </a:r>
            <a:r>
              <a:rPr lang="en-US" i="1" dirty="0"/>
              <a:t>connect</a:t>
            </a:r>
            <a:r>
              <a:rPr lang="en-US" dirty="0"/>
              <a:t> button – when pressed by the user – a socket connection is established with the display panel through the router using Wi-Fi.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535AF-2641-4070-9F31-BADD7DDFE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8B35-908A-4063-9699-B7791AFDCA0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14449"/>
      </p:ext>
    </p:extLst>
  </p:cSld>
  <p:clrMapOvr>
    <a:masterClrMapping/>
  </p:clrMapOvr>
</p:sld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theme1.xml><?xml version="1.0" encoding="utf-8"?>
<a:theme xmlns:a="http://schemas.openxmlformats.org/drawingml/2006/main" name="master">
  <a:themeElements>
    <a:clrScheme name="">
      <a:dk1>
        <a:srgbClr val="C0C0C0"/>
      </a:dk1>
      <a:lt1>
        <a:srgbClr val="FFFFFF"/>
      </a:lt1>
      <a:dk2>
        <a:srgbClr val="333333"/>
      </a:dk2>
      <a:lt2>
        <a:srgbClr val="DDDDDD"/>
      </a:lt2>
      <a:accent1>
        <a:srgbClr val="008000"/>
      </a:accent1>
      <a:accent2>
        <a:srgbClr val="C0C0C0"/>
      </a:accent2>
      <a:accent3>
        <a:srgbClr val="ADADAD"/>
      </a:accent3>
      <a:accent4>
        <a:srgbClr val="DADADA"/>
      </a:accent4>
      <a:accent5>
        <a:srgbClr val="AAC0AA"/>
      </a:accent5>
      <a:accent6>
        <a:srgbClr val="AEAEAE"/>
      </a:accent6>
      <a:hlink>
        <a:srgbClr val="99CC00"/>
      </a:hlink>
      <a:folHlink>
        <a:srgbClr val="FFFFFF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master">
  <a:themeElements>
    <a:clrScheme name="">
      <a:dk1>
        <a:srgbClr val="C0C0C0"/>
      </a:dk1>
      <a:lt1>
        <a:srgbClr val="FFFFFF"/>
      </a:lt1>
      <a:dk2>
        <a:srgbClr val="1C1C1C"/>
      </a:dk2>
      <a:lt2>
        <a:srgbClr val="CCECFF"/>
      </a:lt2>
      <a:accent1>
        <a:srgbClr val="29A329"/>
      </a:accent1>
      <a:accent2>
        <a:srgbClr val="00FFFF"/>
      </a:accent2>
      <a:accent3>
        <a:srgbClr val="ABABAB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colormaster">
  <a:themeElements>
    <a:clrScheme name="">
      <a:dk1>
        <a:srgbClr val="C0C0C0"/>
      </a:dk1>
      <a:lt1>
        <a:srgbClr val="FFFFFF"/>
      </a:lt1>
      <a:dk2>
        <a:srgbClr val="1C1C1C"/>
      </a:dk2>
      <a:lt2>
        <a:srgbClr val="CCECFF"/>
      </a:lt2>
      <a:accent1>
        <a:srgbClr val="29A329"/>
      </a:accent1>
      <a:accent2>
        <a:srgbClr val="00FFFF"/>
      </a:accent2>
      <a:accent3>
        <a:srgbClr val="ABABAB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1C1C1C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BABAB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master">
  <a:themeElements>
    <a:clrScheme name="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037">
  <a:themeElements>
    <a:clrScheme name="037 9">
      <a:dk1>
        <a:srgbClr val="C0C0C0"/>
      </a:dk1>
      <a:lt1>
        <a:srgbClr val="FFFFFF"/>
      </a:lt1>
      <a:dk2>
        <a:srgbClr val="CC9900"/>
      </a:dk2>
      <a:lt2>
        <a:srgbClr val="FFFFCC"/>
      </a:lt2>
      <a:accent1>
        <a:srgbClr val="FF3300"/>
      </a:accent1>
      <a:accent2>
        <a:srgbClr val="FFCC66"/>
      </a:accent2>
      <a:accent3>
        <a:srgbClr val="E2CAAA"/>
      </a:accent3>
      <a:accent4>
        <a:srgbClr val="DADADA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03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37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7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7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7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7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7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7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7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7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7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7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7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7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7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7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7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0_colormaster">
  <a:themeElements>
    <a:clrScheme name="1_colormaster 9">
      <a:dk1>
        <a:srgbClr val="C0C0C0"/>
      </a:dk1>
      <a:lt1>
        <a:srgbClr val="FFFFFF"/>
      </a:lt1>
      <a:dk2>
        <a:srgbClr val="CC9900"/>
      </a:dk2>
      <a:lt2>
        <a:srgbClr val="FFFFCC"/>
      </a:lt2>
      <a:accent1>
        <a:srgbClr val="FF3300"/>
      </a:accent1>
      <a:accent2>
        <a:srgbClr val="FFCC66"/>
      </a:accent2>
      <a:accent3>
        <a:srgbClr val="E2CAAA"/>
      </a:accent3>
      <a:accent4>
        <a:srgbClr val="DADADA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1_colormaster">
  <a:themeElements>
    <a:clrScheme name="">
      <a:dk1>
        <a:srgbClr val="000000"/>
      </a:dk1>
      <a:lt1>
        <a:srgbClr val="CC9900"/>
      </a:lt1>
      <a:dk2>
        <a:srgbClr val="6633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">
      <a:dk1>
        <a:srgbClr val="C0C0C0"/>
      </a:dk1>
      <a:lt1>
        <a:srgbClr val="FFFFFF"/>
      </a:lt1>
      <a:dk2>
        <a:srgbClr val="333333"/>
      </a:dk2>
      <a:lt2>
        <a:srgbClr val="DDDDDD"/>
      </a:lt2>
      <a:accent1>
        <a:srgbClr val="008000"/>
      </a:accent1>
      <a:accent2>
        <a:srgbClr val="C0C0C0"/>
      </a:accent2>
      <a:accent3>
        <a:srgbClr val="ADADAD"/>
      </a:accent3>
      <a:accent4>
        <a:srgbClr val="DADADA"/>
      </a:accent4>
      <a:accent5>
        <a:srgbClr val="AAC0AA"/>
      </a:accent5>
      <a:accent6>
        <a:srgbClr val="AEAEAE"/>
      </a:accent6>
      <a:hlink>
        <a:srgbClr val="99CC00"/>
      </a:hlink>
      <a:folHlink>
        <a:srgbClr val="FFFF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333333"/>
      </a:lt1>
      <a:dk2>
        <a:srgbClr val="003300"/>
      </a:dk2>
      <a:lt2>
        <a:srgbClr val="C0C0C0"/>
      </a:lt2>
      <a:accent1>
        <a:srgbClr val="008000"/>
      </a:accent1>
      <a:accent2>
        <a:srgbClr val="C0C0C0"/>
      </a:accent2>
      <a:accent3>
        <a:srgbClr val="ADADAD"/>
      </a:accent3>
      <a:accent4>
        <a:srgbClr val="000000"/>
      </a:accent4>
      <a:accent5>
        <a:srgbClr val="AAC0AA"/>
      </a:accent5>
      <a:accent6>
        <a:srgbClr val="AEAEAE"/>
      </a:accent6>
      <a:hlink>
        <a:srgbClr val="99CC00"/>
      </a:hlink>
      <a:folHlink>
        <a:srgbClr val="FFFF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aster">
  <a:themeElements>
    <a:clrScheme name="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olormaster">
  <a:themeElements>
    <a:clrScheme name="1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8080"/>
      </a:lt1>
      <a:dk2>
        <a:srgbClr val="008000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master">
  <a:themeElements>
    <a:clrScheme name="">
      <a:dk1>
        <a:srgbClr val="C0C0C0"/>
      </a:dk1>
      <a:lt1>
        <a:srgbClr val="FFFFFF"/>
      </a:lt1>
      <a:dk2>
        <a:srgbClr val="000000"/>
      </a:dk2>
      <a:lt2>
        <a:srgbClr val="DDDDDD"/>
      </a:lt2>
      <a:accent1>
        <a:srgbClr val="666699"/>
      </a:accent1>
      <a:accent2>
        <a:srgbClr val="C0C0C0"/>
      </a:accent2>
      <a:accent3>
        <a:srgbClr val="AAAAAA"/>
      </a:accent3>
      <a:accent4>
        <a:srgbClr val="DADADA"/>
      </a:accent4>
      <a:accent5>
        <a:srgbClr val="B8B8CA"/>
      </a:accent5>
      <a:accent6>
        <a:srgbClr val="AEAEAE"/>
      </a:accent6>
      <a:hlink>
        <a:srgbClr val="996633"/>
      </a:hlink>
      <a:folHlink>
        <a:srgbClr val="FFFFFF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olormaster">
  <a:themeElements>
    <a:clrScheme name="">
      <a:dk1>
        <a:srgbClr val="C0C0C0"/>
      </a:dk1>
      <a:lt1>
        <a:srgbClr val="FFFFFF"/>
      </a:lt1>
      <a:dk2>
        <a:srgbClr val="000000"/>
      </a:dk2>
      <a:lt2>
        <a:srgbClr val="DDDDDD"/>
      </a:lt2>
      <a:accent1>
        <a:srgbClr val="666699"/>
      </a:accent1>
      <a:accent2>
        <a:srgbClr val="C0C0C0"/>
      </a:accent2>
      <a:accent3>
        <a:srgbClr val="AAAAAA"/>
      </a:accent3>
      <a:accent4>
        <a:srgbClr val="DADADA"/>
      </a:accent4>
      <a:accent5>
        <a:srgbClr val="B8B8CA"/>
      </a:accent5>
      <a:accent6>
        <a:srgbClr val="AEAEAE"/>
      </a:accent6>
      <a:hlink>
        <a:srgbClr val="996633"/>
      </a:hlink>
      <a:folHlink>
        <a:srgbClr val="FFFF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olormaster">
  <a:themeElements>
    <a:clrScheme name="">
      <a:dk1>
        <a:srgbClr val="000000"/>
      </a:dk1>
      <a:lt1>
        <a:srgbClr val="000000"/>
      </a:lt1>
      <a:dk2>
        <a:srgbClr val="333399"/>
      </a:dk2>
      <a:lt2>
        <a:srgbClr val="C0C0C0"/>
      </a:lt2>
      <a:accent1>
        <a:srgbClr val="666699"/>
      </a:accent1>
      <a:accent2>
        <a:srgbClr val="C0C0C0"/>
      </a:accent2>
      <a:accent3>
        <a:srgbClr val="AAAAAA"/>
      </a:accent3>
      <a:accent4>
        <a:srgbClr val="000000"/>
      </a:accent4>
      <a:accent5>
        <a:srgbClr val="B8B8CA"/>
      </a:accent5>
      <a:accent6>
        <a:srgbClr val="AEAEAE"/>
      </a:accent6>
      <a:hlink>
        <a:srgbClr val="996633"/>
      </a:hlink>
      <a:folHlink>
        <a:srgbClr val="FFFF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063</Template>
  <TotalTime>5170</TotalTime>
  <Words>819</Words>
  <Application>Microsoft Office PowerPoint</Application>
  <PresentationFormat>On-screen Show (4:3)</PresentationFormat>
  <Paragraphs>77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15</vt:i4>
      </vt:variant>
    </vt:vector>
  </HeadingPairs>
  <TitlesOfParts>
    <vt:vector size="39" baseType="lpstr">
      <vt:lpstr>Arial</vt:lpstr>
      <vt:lpstr>Calibri</vt:lpstr>
      <vt:lpstr>Courier New</vt:lpstr>
      <vt:lpstr>Rockwell</vt:lpstr>
      <vt:lpstr>Rockwell Condensed</vt:lpstr>
      <vt:lpstr>Wingdings</vt:lpstr>
      <vt:lpstr>master</vt:lpstr>
      <vt:lpstr>1_colormaster</vt:lpstr>
      <vt:lpstr>2_colormaster</vt:lpstr>
      <vt:lpstr>1_master</vt:lpstr>
      <vt:lpstr>3_colormaster</vt:lpstr>
      <vt:lpstr>4_colormaster</vt:lpstr>
      <vt:lpstr>2_master</vt:lpstr>
      <vt:lpstr>5_colormaster</vt:lpstr>
      <vt:lpstr>6_colormaster</vt:lpstr>
      <vt:lpstr>3_master</vt:lpstr>
      <vt:lpstr>7_colormaster</vt:lpstr>
      <vt:lpstr>8_colormaster</vt:lpstr>
      <vt:lpstr>4_master</vt:lpstr>
      <vt:lpstr>9_colormaster</vt:lpstr>
      <vt:lpstr>037</vt:lpstr>
      <vt:lpstr>10_colormaster</vt:lpstr>
      <vt:lpstr>11_colormaster</vt:lpstr>
      <vt:lpstr>Wood Type</vt:lpstr>
      <vt:lpstr>A Wi-Fi based Architecture of a Smart Home Controlled by Smartphone and Wall Display IoT Device</vt:lpstr>
      <vt:lpstr>Outline</vt:lpstr>
      <vt:lpstr>Introduction</vt:lpstr>
      <vt:lpstr>Related Works</vt:lpstr>
      <vt:lpstr>System Architecture</vt:lpstr>
      <vt:lpstr>System Architecture: Wall Display Panel HARDWARE</vt:lpstr>
      <vt:lpstr>System Architecture: Wall Display Panel APP</vt:lpstr>
      <vt:lpstr>System Architecture: Wall Display Panel APP</vt:lpstr>
      <vt:lpstr>System Architecture: Smartphone App</vt:lpstr>
      <vt:lpstr>System Architecture: Smartphone App</vt:lpstr>
      <vt:lpstr>Results</vt:lpstr>
      <vt:lpstr>Results</vt:lpstr>
      <vt:lpstr>Results</vt:lpstr>
      <vt:lpstr>Conclusion</vt:lpstr>
      <vt:lpstr>   Thanks!     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Tareq Hasan Khan</dc:creator>
  <cp:lastModifiedBy>Tareq Khan</cp:lastModifiedBy>
  <cp:revision>590</cp:revision>
  <dcterms:created xsi:type="dcterms:W3CDTF">2011-04-06T18:06:09Z</dcterms:created>
  <dcterms:modified xsi:type="dcterms:W3CDTF">2018-11-12T15:03:53Z</dcterms:modified>
</cp:coreProperties>
</file>