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7" autoAdjust="0"/>
    <p:restoredTop sz="94660"/>
  </p:normalViewPr>
  <p:slideViewPr>
    <p:cSldViewPr snapToGrid="0">
      <p:cViewPr varScale="1">
        <p:scale>
          <a:sx n="74" d="100"/>
          <a:sy n="74" d="100"/>
        </p:scale>
        <p:origin x="4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pt-BR" smtClean="0"/>
              <a:t>Clique para editar o título mestre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pt-BR" smtClean="0"/>
              <a:t>Clique para editar o estilo do subtítulo mestre</a:t>
            </a:r>
            <a:endParaRPr lang="en-US" dirty="0"/>
          </a:p>
        </p:txBody>
      </p:sp>
      <p:sp>
        <p:nvSpPr>
          <p:cNvPr id="4" name="Date Placeholder 3"/>
          <p:cNvSpPr>
            <a:spLocks noGrp="1"/>
          </p:cNvSpPr>
          <p:nvPr>
            <p:ph type="dt" sz="half" idx="10"/>
          </p:nvPr>
        </p:nvSpPr>
        <p:spPr/>
        <p:txBody>
          <a:bodyPr/>
          <a:lstStyle/>
          <a:p>
            <a:fld id="{1783D01B-3754-42AC-9C04-EF91671AB6B8}" type="datetimeFigureOut">
              <a:rPr lang="pt-BR" smtClean="0"/>
              <a:t>11/11/2018</a:t>
            </a:fld>
            <a:endParaRPr lang="pt-BR" dirty="0"/>
          </a:p>
        </p:txBody>
      </p:sp>
      <p:sp>
        <p:nvSpPr>
          <p:cNvPr id="5" name="Footer Placeholder 4"/>
          <p:cNvSpPr>
            <a:spLocks noGrp="1"/>
          </p:cNvSpPr>
          <p:nvPr>
            <p:ph type="ftr" sz="quarter" idx="11"/>
          </p:nvPr>
        </p:nvSpPr>
        <p:spPr/>
        <p:txBody>
          <a:bodyPr/>
          <a:lstStyle/>
          <a:p>
            <a:endParaRPr lang="pt-BR" dirty="0"/>
          </a:p>
        </p:txBody>
      </p:sp>
      <p:sp>
        <p:nvSpPr>
          <p:cNvPr id="6" name="Slide Number Placeholder 5"/>
          <p:cNvSpPr>
            <a:spLocks noGrp="1"/>
          </p:cNvSpPr>
          <p:nvPr>
            <p:ph type="sldNum" sz="quarter" idx="12"/>
          </p:nvPr>
        </p:nvSpPr>
        <p:spPr/>
        <p:txBody>
          <a:bodyPr/>
          <a:lstStyle/>
          <a:p>
            <a:fld id="{75D801E0-CBD4-4860-AE1C-2BBADAAF1E28}" type="slidenum">
              <a:rPr lang="pt-BR" smtClean="0"/>
              <a:t>‹nº›</a:t>
            </a:fld>
            <a:endParaRPr lang="pt-BR"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548381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1783D01B-3754-42AC-9C04-EF91671AB6B8}" type="datetimeFigureOut">
              <a:rPr lang="pt-BR" smtClean="0"/>
              <a:t>11/11/2018</a:t>
            </a:fld>
            <a:endParaRPr lang="pt-BR" dirty="0"/>
          </a:p>
        </p:txBody>
      </p:sp>
      <p:sp>
        <p:nvSpPr>
          <p:cNvPr id="5" name="Footer Placeholder 4"/>
          <p:cNvSpPr>
            <a:spLocks noGrp="1"/>
          </p:cNvSpPr>
          <p:nvPr>
            <p:ph type="ftr" sz="quarter" idx="11"/>
          </p:nvPr>
        </p:nvSpPr>
        <p:spPr/>
        <p:txBody>
          <a:bodyPr/>
          <a:lstStyle/>
          <a:p>
            <a:endParaRPr lang="pt-BR" dirty="0"/>
          </a:p>
        </p:txBody>
      </p:sp>
      <p:sp>
        <p:nvSpPr>
          <p:cNvPr id="6" name="Slide Number Placeholder 5"/>
          <p:cNvSpPr>
            <a:spLocks noGrp="1"/>
          </p:cNvSpPr>
          <p:nvPr>
            <p:ph type="sldNum" sz="quarter" idx="12"/>
          </p:nvPr>
        </p:nvSpPr>
        <p:spPr/>
        <p:txBody>
          <a:bodyPr/>
          <a:lstStyle/>
          <a:p>
            <a:fld id="{75D801E0-CBD4-4860-AE1C-2BBADAAF1E28}" type="slidenum">
              <a:rPr lang="pt-BR" smtClean="0"/>
              <a:t>‹nº›</a:t>
            </a:fld>
            <a:endParaRPr lang="pt-BR" dirty="0"/>
          </a:p>
        </p:txBody>
      </p:sp>
    </p:spTree>
    <p:extLst>
      <p:ext uri="{BB962C8B-B14F-4D97-AF65-F5344CB8AC3E}">
        <p14:creationId xmlns:p14="http://schemas.microsoft.com/office/powerpoint/2010/main" val="38419893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e texto verticais">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pt-BR" smtClean="0"/>
              <a:t>Clique para editar o título mestre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1783D01B-3754-42AC-9C04-EF91671AB6B8}" type="datetimeFigureOut">
              <a:rPr lang="pt-BR" smtClean="0"/>
              <a:t>11/11/2018</a:t>
            </a:fld>
            <a:endParaRPr lang="pt-BR" dirty="0"/>
          </a:p>
        </p:txBody>
      </p:sp>
      <p:sp>
        <p:nvSpPr>
          <p:cNvPr id="5" name="Footer Placeholder 4"/>
          <p:cNvSpPr>
            <a:spLocks noGrp="1"/>
          </p:cNvSpPr>
          <p:nvPr>
            <p:ph type="ftr" sz="quarter" idx="11"/>
          </p:nvPr>
        </p:nvSpPr>
        <p:spPr/>
        <p:txBody>
          <a:bodyPr/>
          <a:lstStyle/>
          <a:p>
            <a:endParaRPr lang="pt-BR" dirty="0"/>
          </a:p>
        </p:txBody>
      </p:sp>
      <p:sp>
        <p:nvSpPr>
          <p:cNvPr id="6" name="Slide Number Placeholder 5"/>
          <p:cNvSpPr>
            <a:spLocks noGrp="1"/>
          </p:cNvSpPr>
          <p:nvPr>
            <p:ph type="sldNum" sz="quarter" idx="12"/>
          </p:nvPr>
        </p:nvSpPr>
        <p:spPr/>
        <p:txBody>
          <a:bodyPr/>
          <a:lstStyle/>
          <a:p>
            <a:fld id="{75D801E0-CBD4-4860-AE1C-2BBADAAF1E28}" type="slidenum">
              <a:rPr lang="pt-BR" smtClean="0"/>
              <a:t>‹nº›</a:t>
            </a:fld>
            <a:endParaRPr lang="pt-BR" dirty="0"/>
          </a:p>
        </p:txBody>
      </p:sp>
    </p:spTree>
    <p:extLst>
      <p:ext uri="{BB962C8B-B14F-4D97-AF65-F5344CB8AC3E}">
        <p14:creationId xmlns:p14="http://schemas.microsoft.com/office/powerpoint/2010/main" val="1176863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pt-BR" smtClean="0"/>
              <a:t>Clique para editar o título mestre</a:t>
            </a:r>
            <a:endParaRPr lang="en-US" dirty="0"/>
          </a:p>
        </p:txBody>
      </p:sp>
      <p:sp>
        <p:nvSpPr>
          <p:cNvPr id="3" name="Content Placeholder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1783D01B-3754-42AC-9C04-EF91671AB6B8}" type="datetimeFigureOut">
              <a:rPr lang="pt-BR" smtClean="0"/>
              <a:t>11/11/2018</a:t>
            </a:fld>
            <a:endParaRPr lang="pt-BR" dirty="0"/>
          </a:p>
        </p:txBody>
      </p:sp>
      <p:sp>
        <p:nvSpPr>
          <p:cNvPr id="5" name="Footer Placeholder 4"/>
          <p:cNvSpPr>
            <a:spLocks noGrp="1"/>
          </p:cNvSpPr>
          <p:nvPr>
            <p:ph type="ftr" sz="quarter" idx="11"/>
          </p:nvPr>
        </p:nvSpPr>
        <p:spPr/>
        <p:txBody>
          <a:bodyPr/>
          <a:lstStyle/>
          <a:p>
            <a:endParaRPr lang="pt-BR" dirty="0"/>
          </a:p>
        </p:txBody>
      </p:sp>
      <p:sp>
        <p:nvSpPr>
          <p:cNvPr id="6" name="Slide Number Placeholder 5"/>
          <p:cNvSpPr>
            <a:spLocks noGrp="1"/>
          </p:cNvSpPr>
          <p:nvPr>
            <p:ph type="sldNum" sz="quarter" idx="12"/>
          </p:nvPr>
        </p:nvSpPr>
        <p:spPr/>
        <p:txBody>
          <a:bodyPr/>
          <a:lstStyle/>
          <a:p>
            <a:fld id="{75D801E0-CBD4-4860-AE1C-2BBADAAF1E28}" type="slidenum">
              <a:rPr lang="pt-BR" smtClean="0"/>
              <a:t>‹nº›</a:t>
            </a:fld>
            <a:endParaRPr lang="pt-BR" dirty="0"/>
          </a:p>
        </p:txBody>
      </p:sp>
    </p:spTree>
    <p:extLst>
      <p:ext uri="{BB962C8B-B14F-4D97-AF65-F5344CB8AC3E}">
        <p14:creationId xmlns:p14="http://schemas.microsoft.com/office/powerpoint/2010/main" val="1128473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pt-BR" smtClean="0"/>
              <a:t>Clique para editar o título mestre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1783D01B-3754-42AC-9C04-EF91671AB6B8}" type="datetimeFigureOut">
              <a:rPr lang="pt-BR" smtClean="0"/>
              <a:t>11/11/2018</a:t>
            </a:fld>
            <a:endParaRPr lang="pt-BR" dirty="0"/>
          </a:p>
        </p:txBody>
      </p:sp>
      <p:sp>
        <p:nvSpPr>
          <p:cNvPr id="5" name="Footer Placeholder 4"/>
          <p:cNvSpPr>
            <a:spLocks noGrp="1"/>
          </p:cNvSpPr>
          <p:nvPr>
            <p:ph type="ftr" sz="quarter" idx="11"/>
          </p:nvPr>
        </p:nvSpPr>
        <p:spPr/>
        <p:txBody>
          <a:bodyPr/>
          <a:lstStyle/>
          <a:p>
            <a:endParaRPr lang="pt-BR" dirty="0"/>
          </a:p>
        </p:txBody>
      </p:sp>
      <p:sp>
        <p:nvSpPr>
          <p:cNvPr id="6" name="Slide Number Placeholder 5"/>
          <p:cNvSpPr>
            <a:spLocks noGrp="1"/>
          </p:cNvSpPr>
          <p:nvPr>
            <p:ph type="sldNum" sz="quarter" idx="12"/>
          </p:nvPr>
        </p:nvSpPr>
        <p:spPr/>
        <p:txBody>
          <a:bodyPr/>
          <a:lstStyle/>
          <a:p>
            <a:fld id="{75D801E0-CBD4-4860-AE1C-2BBADAAF1E28}" type="slidenum">
              <a:rPr lang="pt-BR" smtClean="0"/>
              <a:t>‹nº›</a:t>
            </a:fld>
            <a:endParaRPr lang="pt-BR"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489519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pt-BR" smtClean="0"/>
              <a:t>Clique para editar o título mestre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Date Placeholder 4"/>
          <p:cNvSpPr>
            <a:spLocks noGrp="1"/>
          </p:cNvSpPr>
          <p:nvPr>
            <p:ph type="dt" sz="half" idx="10"/>
          </p:nvPr>
        </p:nvSpPr>
        <p:spPr/>
        <p:txBody>
          <a:bodyPr/>
          <a:lstStyle/>
          <a:p>
            <a:fld id="{1783D01B-3754-42AC-9C04-EF91671AB6B8}" type="datetimeFigureOut">
              <a:rPr lang="pt-BR" smtClean="0"/>
              <a:t>11/11/2018</a:t>
            </a:fld>
            <a:endParaRPr lang="pt-BR" dirty="0"/>
          </a:p>
        </p:txBody>
      </p:sp>
      <p:sp>
        <p:nvSpPr>
          <p:cNvPr id="6" name="Footer Placeholder 5"/>
          <p:cNvSpPr>
            <a:spLocks noGrp="1"/>
          </p:cNvSpPr>
          <p:nvPr>
            <p:ph type="ftr" sz="quarter" idx="11"/>
          </p:nvPr>
        </p:nvSpPr>
        <p:spPr/>
        <p:txBody>
          <a:bodyPr/>
          <a:lstStyle/>
          <a:p>
            <a:endParaRPr lang="pt-BR" dirty="0"/>
          </a:p>
        </p:txBody>
      </p:sp>
      <p:sp>
        <p:nvSpPr>
          <p:cNvPr id="7" name="Slide Number Placeholder 6"/>
          <p:cNvSpPr>
            <a:spLocks noGrp="1"/>
          </p:cNvSpPr>
          <p:nvPr>
            <p:ph type="sldNum" sz="quarter" idx="12"/>
          </p:nvPr>
        </p:nvSpPr>
        <p:spPr/>
        <p:txBody>
          <a:bodyPr/>
          <a:lstStyle/>
          <a:p>
            <a:fld id="{75D801E0-CBD4-4860-AE1C-2BBADAAF1E28}" type="slidenum">
              <a:rPr lang="pt-BR" smtClean="0"/>
              <a:t>‹nº›</a:t>
            </a:fld>
            <a:endParaRPr lang="pt-BR" dirty="0"/>
          </a:p>
        </p:txBody>
      </p:sp>
    </p:spTree>
    <p:extLst>
      <p:ext uri="{BB962C8B-B14F-4D97-AF65-F5344CB8AC3E}">
        <p14:creationId xmlns:p14="http://schemas.microsoft.com/office/powerpoint/2010/main" val="26288089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pt-BR" smtClean="0"/>
              <a:t>Clique para editar o título mestre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Content Placeholder 3"/>
          <p:cNvSpPr>
            <a:spLocks noGrp="1"/>
          </p:cNvSpPr>
          <p:nvPr>
            <p:ph sz="half" idx="2"/>
          </p:nvPr>
        </p:nvSpPr>
        <p:spPr>
          <a:xfrm>
            <a:off x="1097280" y="2582334"/>
            <a:ext cx="4937760" cy="3378200"/>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Content Placeholder 5"/>
          <p:cNvSpPr>
            <a:spLocks noGrp="1"/>
          </p:cNvSpPr>
          <p:nvPr>
            <p:ph sz="quarter" idx="4"/>
          </p:nvPr>
        </p:nvSpPr>
        <p:spPr>
          <a:xfrm>
            <a:off x="6217920" y="2582334"/>
            <a:ext cx="4937760" cy="3378200"/>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7" name="Date Placeholder 6"/>
          <p:cNvSpPr>
            <a:spLocks noGrp="1"/>
          </p:cNvSpPr>
          <p:nvPr>
            <p:ph type="dt" sz="half" idx="10"/>
          </p:nvPr>
        </p:nvSpPr>
        <p:spPr/>
        <p:txBody>
          <a:bodyPr/>
          <a:lstStyle/>
          <a:p>
            <a:fld id="{1783D01B-3754-42AC-9C04-EF91671AB6B8}" type="datetimeFigureOut">
              <a:rPr lang="pt-BR" smtClean="0"/>
              <a:t>11/11/2018</a:t>
            </a:fld>
            <a:endParaRPr lang="pt-BR" dirty="0"/>
          </a:p>
        </p:txBody>
      </p:sp>
      <p:sp>
        <p:nvSpPr>
          <p:cNvPr id="8" name="Footer Placeholder 7"/>
          <p:cNvSpPr>
            <a:spLocks noGrp="1"/>
          </p:cNvSpPr>
          <p:nvPr>
            <p:ph type="ftr" sz="quarter" idx="11"/>
          </p:nvPr>
        </p:nvSpPr>
        <p:spPr/>
        <p:txBody>
          <a:bodyPr/>
          <a:lstStyle/>
          <a:p>
            <a:endParaRPr lang="pt-BR" dirty="0"/>
          </a:p>
        </p:txBody>
      </p:sp>
      <p:sp>
        <p:nvSpPr>
          <p:cNvPr id="9" name="Slide Number Placeholder 8"/>
          <p:cNvSpPr>
            <a:spLocks noGrp="1"/>
          </p:cNvSpPr>
          <p:nvPr>
            <p:ph type="sldNum" sz="quarter" idx="12"/>
          </p:nvPr>
        </p:nvSpPr>
        <p:spPr/>
        <p:txBody>
          <a:bodyPr/>
          <a:lstStyle/>
          <a:p>
            <a:fld id="{75D801E0-CBD4-4860-AE1C-2BBADAAF1E28}" type="slidenum">
              <a:rPr lang="pt-BR" smtClean="0"/>
              <a:t>‹nº›</a:t>
            </a:fld>
            <a:endParaRPr lang="pt-BR" dirty="0"/>
          </a:p>
        </p:txBody>
      </p:sp>
    </p:spTree>
    <p:extLst>
      <p:ext uri="{BB962C8B-B14F-4D97-AF65-F5344CB8AC3E}">
        <p14:creationId xmlns:p14="http://schemas.microsoft.com/office/powerpoint/2010/main" val="34892161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Date Placeholder 2"/>
          <p:cNvSpPr>
            <a:spLocks noGrp="1"/>
          </p:cNvSpPr>
          <p:nvPr>
            <p:ph type="dt" sz="half" idx="10"/>
          </p:nvPr>
        </p:nvSpPr>
        <p:spPr/>
        <p:txBody>
          <a:bodyPr/>
          <a:lstStyle/>
          <a:p>
            <a:fld id="{1783D01B-3754-42AC-9C04-EF91671AB6B8}" type="datetimeFigureOut">
              <a:rPr lang="pt-BR" smtClean="0"/>
              <a:t>11/11/2018</a:t>
            </a:fld>
            <a:endParaRPr lang="pt-BR" dirty="0"/>
          </a:p>
        </p:txBody>
      </p:sp>
      <p:sp>
        <p:nvSpPr>
          <p:cNvPr id="4" name="Footer Placeholder 3"/>
          <p:cNvSpPr>
            <a:spLocks noGrp="1"/>
          </p:cNvSpPr>
          <p:nvPr>
            <p:ph type="ftr" sz="quarter" idx="11"/>
          </p:nvPr>
        </p:nvSpPr>
        <p:spPr/>
        <p:txBody>
          <a:bodyPr/>
          <a:lstStyle/>
          <a:p>
            <a:endParaRPr lang="pt-BR" dirty="0"/>
          </a:p>
        </p:txBody>
      </p:sp>
      <p:sp>
        <p:nvSpPr>
          <p:cNvPr id="5" name="Slide Number Placeholder 4"/>
          <p:cNvSpPr>
            <a:spLocks noGrp="1"/>
          </p:cNvSpPr>
          <p:nvPr>
            <p:ph type="sldNum" sz="quarter" idx="12"/>
          </p:nvPr>
        </p:nvSpPr>
        <p:spPr/>
        <p:txBody>
          <a:bodyPr/>
          <a:lstStyle/>
          <a:p>
            <a:fld id="{75D801E0-CBD4-4860-AE1C-2BBADAAF1E28}" type="slidenum">
              <a:rPr lang="pt-BR" smtClean="0"/>
              <a:t>‹nº›</a:t>
            </a:fld>
            <a:endParaRPr lang="pt-BR" dirty="0"/>
          </a:p>
        </p:txBody>
      </p:sp>
    </p:spTree>
    <p:extLst>
      <p:ext uri="{BB962C8B-B14F-4D97-AF65-F5344CB8AC3E}">
        <p14:creationId xmlns:p14="http://schemas.microsoft.com/office/powerpoint/2010/main" val="279737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m branco">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1783D01B-3754-42AC-9C04-EF91671AB6B8}" type="datetimeFigureOut">
              <a:rPr lang="pt-BR" smtClean="0"/>
              <a:t>11/11/2018</a:t>
            </a:fld>
            <a:endParaRPr lang="pt-BR"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pt-BR" dirty="0"/>
          </a:p>
        </p:txBody>
      </p:sp>
      <p:sp>
        <p:nvSpPr>
          <p:cNvPr id="9" name="Slide Number Placeholder 8"/>
          <p:cNvSpPr>
            <a:spLocks noGrp="1"/>
          </p:cNvSpPr>
          <p:nvPr>
            <p:ph type="sldNum" sz="quarter" idx="12"/>
          </p:nvPr>
        </p:nvSpPr>
        <p:spPr/>
        <p:txBody>
          <a:bodyPr/>
          <a:lstStyle/>
          <a:p>
            <a:fld id="{75D801E0-CBD4-4860-AE1C-2BBADAAF1E28}" type="slidenum">
              <a:rPr lang="pt-BR" smtClean="0"/>
              <a:t>‹nº›</a:t>
            </a:fld>
            <a:endParaRPr lang="pt-BR" dirty="0"/>
          </a:p>
        </p:txBody>
      </p:sp>
    </p:spTree>
    <p:extLst>
      <p:ext uri="{BB962C8B-B14F-4D97-AF65-F5344CB8AC3E}">
        <p14:creationId xmlns:p14="http://schemas.microsoft.com/office/powerpoint/2010/main" val="9632226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pt-BR" smtClean="0"/>
              <a:t>Clique para editar o título mestre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1783D01B-3754-42AC-9C04-EF91671AB6B8}" type="datetimeFigureOut">
              <a:rPr lang="pt-BR" smtClean="0"/>
              <a:t>11/11/2018</a:t>
            </a:fld>
            <a:endParaRPr lang="pt-BR"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pt-BR"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75D801E0-CBD4-4860-AE1C-2BBADAAF1E28}" type="slidenum">
              <a:rPr lang="pt-BR" smtClean="0"/>
              <a:t>‹nº›</a:t>
            </a:fld>
            <a:endParaRPr lang="pt-BR" dirty="0"/>
          </a:p>
        </p:txBody>
      </p:sp>
    </p:spTree>
    <p:extLst>
      <p:ext uri="{BB962C8B-B14F-4D97-AF65-F5344CB8AC3E}">
        <p14:creationId xmlns:p14="http://schemas.microsoft.com/office/powerpoint/2010/main" val="3038092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pt-BR" smtClean="0"/>
              <a:t>Clique para editar o título mestre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dirty="0" smtClean="0"/>
              <a:t>Clique no ícone para adicionar uma imagem</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1783D01B-3754-42AC-9C04-EF91671AB6B8}" type="datetimeFigureOut">
              <a:rPr lang="pt-BR" smtClean="0"/>
              <a:t>11/11/2018</a:t>
            </a:fld>
            <a:endParaRPr lang="pt-BR" dirty="0"/>
          </a:p>
        </p:txBody>
      </p:sp>
      <p:sp>
        <p:nvSpPr>
          <p:cNvPr id="6" name="Footer Placeholder 5"/>
          <p:cNvSpPr>
            <a:spLocks noGrp="1"/>
          </p:cNvSpPr>
          <p:nvPr>
            <p:ph type="ftr" sz="quarter" idx="11"/>
          </p:nvPr>
        </p:nvSpPr>
        <p:spPr/>
        <p:txBody>
          <a:bodyPr/>
          <a:lstStyle/>
          <a:p>
            <a:endParaRPr lang="pt-BR" dirty="0"/>
          </a:p>
        </p:txBody>
      </p:sp>
      <p:sp>
        <p:nvSpPr>
          <p:cNvPr id="7" name="Slide Number Placeholder 6"/>
          <p:cNvSpPr>
            <a:spLocks noGrp="1"/>
          </p:cNvSpPr>
          <p:nvPr>
            <p:ph type="sldNum" sz="quarter" idx="12"/>
          </p:nvPr>
        </p:nvSpPr>
        <p:spPr/>
        <p:txBody>
          <a:bodyPr/>
          <a:lstStyle/>
          <a:p>
            <a:fld id="{75D801E0-CBD4-4860-AE1C-2BBADAAF1E28}" type="slidenum">
              <a:rPr lang="pt-BR" smtClean="0"/>
              <a:t>‹nº›</a:t>
            </a:fld>
            <a:endParaRPr lang="pt-BR" dirty="0"/>
          </a:p>
        </p:txBody>
      </p:sp>
    </p:spTree>
    <p:extLst>
      <p:ext uri="{BB962C8B-B14F-4D97-AF65-F5344CB8AC3E}">
        <p14:creationId xmlns:p14="http://schemas.microsoft.com/office/powerpoint/2010/main" val="33570571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pt-BR" smtClean="0"/>
              <a:t>Clique para editar o título mestre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1783D01B-3754-42AC-9C04-EF91671AB6B8}" type="datetimeFigureOut">
              <a:rPr lang="pt-BR" smtClean="0"/>
              <a:t>11/11/2018</a:t>
            </a:fld>
            <a:endParaRPr lang="pt-BR"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pt-BR"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75D801E0-CBD4-4860-AE1C-2BBADAAF1E28}" type="slidenum">
              <a:rPr lang="pt-BR" smtClean="0"/>
              <a:t>‹nº›</a:t>
            </a:fld>
            <a:endParaRPr lang="pt-BR"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5744027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 Id="rId6" Type="http://schemas.openxmlformats.org/officeDocument/2006/relationships/image" Target="../media/image6.emf"/><Relationship Id="rId5" Type="http://schemas.openxmlformats.org/officeDocument/2006/relationships/image" Target="../media/image5.emf"/><Relationship Id="rId4" Type="http://schemas.openxmlformats.org/officeDocument/2006/relationships/image" Target="../media/image4.e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mailto:italo.Fernandes@ieee.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Autofit/>
          </a:bodyPr>
          <a:lstStyle/>
          <a:p>
            <a:pPr algn="ctr"/>
            <a:r>
              <a:rPr lang="en-US" sz="4400" b="1" dirty="0">
                <a:effectLst>
                  <a:outerShdw blurRad="38100" dist="38100" dir="2700000" algn="tl">
                    <a:srgbClr val="000000">
                      <a:alpha val="43137"/>
                    </a:srgbClr>
                  </a:outerShdw>
                </a:effectLst>
              </a:rPr>
              <a:t>Prospects of Wind Energy Injection in the Brazilian National Interconnected System and Impacts analysis through a Quasi-steady Power Flow</a:t>
            </a:r>
            <a:r>
              <a:rPr lang="pt-BR" sz="4400" dirty="0">
                <a:effectLst>
                  <a:outerShdw blurRad="38100" dist="38100" dir="2700000" algn="tl">
                    <a:srgbClr val="000000">
                      <a:alpha val="43137"/>
                    </a:srgbClr>
                  </a:outerShdw>
                </a:effectLst>
              </a:rPr>
              <a:t/>
            </a:r>
            <a:br>
              <a:rPr lang="pt-BR" sz="4400" dirty="0">
                <a:effectLst>
                  <a:outerShdw blurRad="38100" dist="38100" dir="2700000" algn="tl">
                    <a:srgbClr val="000000">
                      <a:alpha val="43137"/>
                    </a:srgbClr>
                  </a:outerShdw>
                </a:effectLst>
              </a:rPr>
            </a:br>
            <a:endParaRPr lang="pt-BR" sz="4400" dirty="0">
              <a:effectLst>
                <a:outerShdw blurRad="38100" dist="38100" dir="2700000" algn="tl">
                  <a:srgbClr val="000000">
                    <a:alpha val="43137"/>
                  </a:srgbClr>
                </a:outerShdw>
              </a:effectLst>
            </a:endParaRPr>
          </a:p>
        </p:txBody>
      </p:sp>
      <p:sp>
        <p:nvSpPr>
          <p:cNvPr id="3" name="Subtítulo 2"/>
          <p:cNvSpPr>
            <a:spLocks noGrp="1"/>
          </p:cNvSpPr>
          <p:nvPr>
            <p:ph type="subTitle" idx="1"/>
          </p:nvPr>
        </p:nvSpPr>
        <p:spPr>
          <a:xfrm>
            <a:off x="746877" y="4494257"/>
            <a:ext cx="10759206" cy="1143000"/>
          </a:xfrm>
        </p:spPr>
        <p:txBody>
          <a:bodyPr>
            <a:normAutofit fontScale="85000" lnSpcReduction="10000"/>
          </a:bodyPr>
          <a:lstStyle/>
          <a:p>
            <a:r>
              <a:rPr lang="en-US" dirty="0" smtClean="0"/>
              <a:t>Authors</a:t>
            </a:r>
            <a:r>
              <a:rPr lang="pt-BR" dirty="0" smtClean="0"/>
              <a:t>: </a:t>
            </a:r>
            <a:r>
              <a:rPr lang="pt-BR" dirty="0"/>
              <a:t>Italo </a:t>
            </a:r>
            <a:r>
              <a:rPr lang="pt-BR" dirty="0" smtClean="0"/>
              <a:t>Fernandes, </a:t>
            </a:r>
            <a:r>
              <a:rPr lang="pt-BR" dirty="0"/>
              <a:t>David </a:t>
            </a:r>
            <a:r>
              <a:rPr lang="pt-BR" dirty="0" smtClean="0"/>
              <a:t>Melo, </a:t>
            </a:r>
            <a:r>
              <a:rPr lang="pt-BR" dirty="0"/>
              <a:t>Gabriel </a:t>
            </a:r>
            <a:r>
              <a:rPr lang="pt-BR" dirty="0" smtClean="0"/>
              <a:t>Santana, </a:t>
            </a:r>
            <a:r>
              <a:rPr lang="pt-BR" dirty="0"/>
              <a:t>Fernando </a:t>
            </a:r>
            <a:r>
              <a:rPr lang="pt-BR" dirty="0" smtClean="0"/>
              <a:t>Brito, </a:t>
            </a:r>
            <a:r>
              <a:rPr lang="pt-BR" dirty="0" err="1"/>
              <a:t>Allisson</a:t>
            </a:r>
            <a:r>
              <a:rPr lang="pt-BR" dirty="0"/>
              <a:t> </a:t>
            </a:r>
            <a:r>
              <a:rPr lang="pt-BR" dirty="0" smtClean="0"/>
              <a:t>Almeida</a:t>
            </a:r>
            <a:endParaRPr lang="pt-BR" dirty="0"/>
          </a:p>
          <a:p>
            <a:r>
              <a:rPr lang="en-US" b="1" dirty="0" smtClean="0"/>
              <a:t>First International Virtual Conference on Multidisciplinary Research 2018</a:t>
            </a:r>
            <a:endParaRPr lang="pt-BR" b="1" dirty="0"/>
          </a:p>
        </p:txBody>
      </p:sp>
    </p:spTree>
    <p:extLst>
      <p:ext uri="{BB962C8B-B14F-4D97-AF65-F5344CB8AC3E}">
        <p14:creationId xmlns:p14="http://schemas.microsoft.com/office/powerpoint/2010/main" val="10243115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b="1" dirty="0"/>
              <a:t>Market aspects for wind energy in Brazilian scenario</a:t>
            </a:r>
            <a:endParaRPr lang="pt-BR" dirty="0"/>
          </a:p>
        </p:txBody>
      </p:sp>
      <p:sp>
        <p:nvSpPr>
          <p:cNvPr id="3" name="Espaço Reservado para Conteúdo 2"/>
          <p:cNvSpPr>
            <a:spLocks noGrp="1"/>
          </p:cNvSpPr>
          <p:nvPr>
            <p:ph idx="1"/>
          </p:nvPr>
        </p:nvSpPr>
        <p:spPr/>
        <p:txBody>
          <a:bodyPr/>
          <a:lstStyle/>
          <a:p>
            <a:r>
              <a:rPr lang="en-US" dirty="0"/>
              <a:t>Fiscal incentives such as the installation of a wind farm in the city of </a:t>
            </a:r>
            <a:r>
              <a:rPr lang="en-US" dirty="0" err="1"/>
              <a:t>Paulino</a:t>
            </a:r>
            <a:r>
              <a:rPr lang="en-US" dirty="0"/>
              <a:t> Neves (state of </a:t>
            </a:r>
            <a:r>
              <a:rPr lang="en-US" dirty="0" err="1"/>
              <a:t>Maranhão</a:t>
            </a:r>
            <a:r>
              <a:rPr lang="en-US" dirty="0"/>
              <a:t>) in 2017 have contributed to Brazil's growth in the ranking of wind energy producers. Through an investment of around BRL 1.5 billion, </a:t>
            </a:r>
            <a:r>
              <a:rPr lang="en-US" dirty="0" err="1"/>
              <a:t>Maranhão</a:t>
            </a:r>
            <a:r>
              <a:rPr lang="en-US" dirty="0"/>
              <a:t> is another state that adheres to the global trend of sustainable energy production at the pole of energy produced through the winds. It is worth noting that the country exceeded Canada and ranks eighth in the world ranking of wind energy producers. The consequence of all this investment in wind power production in one more state of the Northeast subsystem may reflect positively on the cost of energy to consumers, mainly because most of the parks are located in the same, being considered as the best location for capitation of winds in the world. Recalling also, that the Northeast Region only escaped rationing last year because of the wind turbines. In the critical phase of hydroelectric plants, wind farms supplied 11% of Brazil and 60% only in the Northeast.</a:t>
            </a:r>
            <a:endParaRPr lang="pt-BR" dirty="0"/>
          </a:p>
          <a:p>
            <a:endParaRPr lang="pt-BR" dirty="0"/>
          </a:p>
        </p:txBody>
      </p:sp>
    </p:spTree>
    <p:extLst>
      <p:ext uri="{BB962C8B-B14F-4D97-AF65-F5344CB8AC3E}">
        <p14:creationId xmlns:p14="http://schemas.microsoft.com/office/powerpoint/2010/main" val="23079492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b="1" dirty="0"/>
              <a:t>Market aspects for wind energy in Brazilian scenario</a:t>
            </a:r>
            <a:endParaRPr lang="pt-BR" dirty="0"/>
          </a:p>
        </p:txBody>
      </p:sp>
      <p:sp>
        <p:nvSpPr>
          <p:cNvPr id="3" name="Espaço Reservado para Conteúdo 2"/>
          <p:cNvSpPr>
            <a:spLocks noGrp="1"/>
          </p:cNvSpPr>
          <p:nvPr>
            <p:ph idx="1"/>
          </p:nvPr>
        </p:nvSpPr>
        <p:spPr/>
        <p:txBody>
          <a:bodyPr/>
          <a:lstStyle/>
          <a:p>
            <a:endParaRPr lang="en-US" dirty="0" smtClean="0"/>
          </a:p>
          <a:p>
            <a:r>
              <a:rPr lang="en-US" dirty="0" smtClean="0"/>
              <a:t>One </a:t>
            </a:r>
            <a:r>
              <a:rPr lang="en-US" dirty="0"/>
              <a:t>resource, increasingly adopted in several countries, is the storage of the cheapest energy available in the system, possibly part of that generated by intermittent sources, to be used in the absence of this generation. Thus, part of the intermittent generation or other sources would have their consumption postponed to times of greater need, and could then receive higher prices, which would compensate for losses incurred in filling and emptying the energy reservoirs, be they hydraulic, batteries or other, less usual. Another advantage of the accumulation is that it can be made with energy generated by the plants based on renewable sources [17,18].</a:t>
            </a:r>
            <a:endParaRPr lang="pt-BR" dirty="0"/>
          </a:p>
          <a:p>
            <a:endParaRPr lang="pt-BR" dirty="0"/>
          </a:p>
        </p:txBody>
      </p:sp>
    </p:spTree>
    <p:extLst>
      <p:ext uri="{BB962C8B-B14F-4D97-AF65-F5344CB8AC3E}">
        <p14:creationId xmlns:p14="http://schemas.microsoft.com/office/powerpoint/2010/main" val="12634345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lvl="0"/>
            <a:r>
              <a:rPr lang="en-US" b="1" dirty="0"/>
              <a:t>Numerical Results</a:t>
            </a:r>
            <a:endParaRPr lang="pt-BR" b="1" dirty="0"/>
          </a:p>
        </p:txBody>
      </p:sp>
      <p:sp>
        <p:nvSpPr>
          <p:cNvPr id="3" name="Espaço Reservado para Conteúdo 2"/>
          <p:cNvSpPr>
            <a:spLocks noGrp="1"/>
          </p:cNvSpPr>
          <p:nvPr>
            <p:ph idx="1"/>
          </p:nvPr>
        </p:nvSpPr>
        <p:spPr/>
        <p:txBody>
          <a:bodyPr/>
          <a:lstStyle/>
          <a:p>
            <a:r>
              <a:rPr lang="en-US" dirty="0"/>
              <a:t>To obtain the results, the IEEE-30 System was used, containing 30 bus, 6 generators, 41 lines and a total load of 283.4 MW and 126.2 </a:t>
            </a:r>
            <a:r>
              <a:rPr lang="en-US" dirty="0" err="1"/>
              <a:t>MVAr</a:t>
            </a:r>
            <a:r>
              <a:rPr lang="en-US" dirty="0"/>
              <a:t> of active and reactive power respectively. The proposed methodology involved the simulation of a QSPF, applying 100 intervals of time in a load curve modeled by a normal type PDF. Three buses of the System were chosen for inclusion of wind farms. Generators configurations or turbines are not a problem concerned in this simulation, as they are modeled just as injection active </a:t>
            </a:r>
            <a:r>
              <a:rPr lang="en-US" dirty="0" smtClean="0"/>
              <a:t>power. </a:t>
            </a:r>
            <a:r>
              <a:rPr lang="en-US" dirty="0"/>
              <a:t>The criterion for selection of buses was those with higher density of load that did not contain generation. It is clear that in a real situation the installation of wind farms depends on the energy availability among several other factors that could influence the investment. A penetration percentage of 10%, divided proportionally by the amount of load of each of the buses chosen, was considered. The generation of energy through the wind farms was modeled from a Weibull PDF. </a:t>
            </a:r>
            <a:endParaRPr lang="pt-BR" dirty="0"/>
          </a:p>
        </p:txBody>
      </p:sp>
    </p:spTree>
    <p:extLst>
      <p:ext uri="{BB962C8B-B14F-4D97-AF65-F5344CB8AC3E}">
        <p14:creationId xmlns:p14="http://schemas.microsoft.com/office/powerpoint/2010/main" val="12205020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b="1" dirty="0"/>
              <a:t>Numerical Results</a:t>
            </a:r>
            <a:endParaRPr lang="pt-BR" dirty="0"/>
          </a:p>
        </p:txBody>
      </p:sp>
      <p:sp>
        <p:nvSpPr>
          <p:cNvPr id="3" name="Espaço Reservado para Conteúdo 2"/>
          <p:cNvSpPr>
            <a:spLocks noGrp="1"/>
          </p:cNvSpPr>
          <p:nvPr>
            <p:ph idx="1"/>
          </p:nvPr>
        </p:nvSpPr>
        <p:spPr/>
        <p:txBody>
          <a:bodyPr/>
          <a:lstStyle/>
          <a:p>
            <a:endParaRPr lang="pt-BR"/>
          </a:p>
        </p:txBody>
      </p:sp>
      <p:pic>
        <p:nvPicPr>
          <p:cNvPr id="6" name="Imagem 5"/>
          <p:cNvPicPr/>
          <p:nvPr/>
        </p:nvPicPr>
        <p:blipFill rotWithShape="1">
          <a:blip r:embed="rId2" cstate="print">
            <a:extLst>
              <a:ext uri="{28A0092B-C50C-407E-A947-70E740481C1C}">
                <a14:useLocalDpi xmlns:a14="http://schemas.microsoft.com/office/drawing/2010/main" val="0"/>
              </a:ext>
            </a:extLst>
          </a:blip>
          <a:srcRect l="4239" t="3292" r="7402"/>
          <a:stretch/>
        </p:blipFill>
        <p:spPr bwMode="auto">
          <a:xfrm>
            <a:off x="256602" y="1803281"/>
            <a:ext cx="3899747" cy="2031812"/>
          </a:xfrm>
          <a:prstGeom prst="rect">
            <a:avLst/>
          </a:prstGeom>
          <a:ln>
            <a:noFill/>
          </a:ln>
          <a:extLst>
            <a:ext uri="{53640926-AAD7-44D8-BBD7-CCE9431645EC}">
              <a14:shadowObscured xmlns:a14="http://schemas.microsoft.com/office/drawing/2010/main"/>
            </a:ext>
          </a:extLst>
        </p:spPr>
      </p:pic>
      <p:pic>
        <p:nvPicPr>
          <p:cNvPr id="7" name="Imagem 6"/>
          <p:cNvPicPr/>
          <p:nvPr/>
        </p:nvPicPr>
        <p:blipFill rotWithShape="1">
          <a:blip r:embed="rId3" cstate="print">
            <a:extLst>
              <a:ext uri="{28A0092B-C50C-407E-A947-70E740481C1C}">
                <a14:useLocalDpi xmlns:a14="http://schemas.microsoft.com/office/drawing/2010/main" val="0"/>
              </a:ext>
            </a:extLst>
          </a:blip>
          <a:srcRect l="4447" t="5077" r="7547"/>
          <a:stretch/>
        </p:blipFill>
        <p:spPr bwMode="auto">
          <a:xfrm>
            <a:off x="4247940" y="1812612"/>
            <a:ext cx="3895130" cy="1999390"/>
          </a:xfrm>
          <a:prstGeom prst="rect">
            <a:avLst/>
          </a:prstGeom>
          <a:ln>
            <a:noFill/>
          </a:ln>
          <a:extLst>
            <a:ext uri="{53640926-AAD7-44D8-BBD7-CCE9431645EC}">
              <a14:shadowObscured xmlns:a14="http://schemas.microsoft.com/office/drawing/2010/main"/>
            </a:ext>
          </a:extLst>
        </p:spPr>
      </p:pic>
      <p:pic>
        <p:nvPicPr>
          <p:cNvPr id="8" name="Imagem 7"/>
          <p:cNvPicPr/>
          <p:nvPr/>
        </p:nvPicPr>
        <p:blipFill rotWithShape="1">
          <a:blip r:embed="rId4" cstate="print">
            <a:extLst>
              <a:ext uri="{28A0092B-C50C-407E-A947-70E740481C1C}">
                <a14:useLocalDpi xmlns:a14="http://schemas.microsoft.com/office/drawing/2010/main" val="0"/>
              </a:ext>
            </a:extLst>
          </a:blip>
          <a:srcRect l="4261" t="4295" r="6987"/>
          <a:stretch/>
        </p:blipFill>
        <p:spPr bwMode="auto">
          <a:xfrm>
            <a:off x="8143070" y="1826440"/>
            <a:ext cx="3912828" cy="2008653"/>
          </a:xfrm>
          <a:prstGeom prst="rect">
            <a:avLst/>
          </a:prstGeom>
          <a:ln>
            <a:noFill/>
          </a:ln>
          <a:extLst>
            <a:ext uri="{53640926-AAD7-44D8-BBD7-CCE9431645EC}">
              <a14:shadowObscured xmlns:a14="http://schemas.microsoft.com/office/drawing/2010/main"/>
            </a:ext>
          </a:extLst>
        </p:spPr>
      </p:pic>
      <p:pic>
        <p:nvPicPr>
          <p:cNvPr id="9" name="Imagem 8"/>
          <p:cNvPicPr/>
          <p:nvPr/>
        </p:nvPicPr>
        <p:blipFill rotWithShape="1">
          <a:blip r:embed="rId5" cstate="print">
            <a:extLst>
              <a:ext uri="{28A0092B-C50C-407E-A947-70E740481C1C}">
                <a14:useLocalDpi xmlns:a14="http://schemas.microsoft.com/office/drawing/2010/main" val="0"/>
              </a:ext>
            </a:extLst>
          </a:blip>
          <a:srcRect l="4904" r="6267"/>
          <a:stretch/>
        </p:blipFill>
        <p:spPr bwMode="auto">
          <a:xfrm>
            <a:off x="1595661" y="3868215"/>
            <a:ext cx="3895130" cy="2087394"/>
          </a:xfrm>
          <a:prstGeom prst="rect">
            <a:avLst/>
          </a:prstGeom>
          <a:ln>
            <a:noFill/>
          </a:ln>
          <a:extLst>
            <a:ext uri="{53640926-AAD7-44D8-BBD7-CCE9431645EC}">
              <a14:shadowObscured xmlns:a14="http://schemas.microsoft.com/office/drawing/2010/main"/>
            </a:ext>
          </a:extLst>
        </p:spPr>
      </p:pic>
      <p:pic>
        <p:nvPicPr>
          <p:cNvPr id="10" name="Imagem 9"/>
          <p:cNvPicPr/>
          <p:nvPr/>
        </p:nvPicPr>
        <p:blipFill rotWithShape="1">
          <a:blip r:embed="rId6" cstate="print">
            <a:extLst>
              <a:ext uri="{28A0092B-C50C-407E-A947-70E740481C1C}">
                <a14:useLocalDpi xmlns:a14="http://schemas.microsoft.com/office/drawing/2010/main" val="0"/>
              </a:ext>
            </a:extLst>
          </a:blip>
          <a:srcRect l="4169" t="5438" r="6710"/>
          <a:stretch/>
        </p:blipFill>
        <p:spPr bwMode="auto">
          <a:xfrm>
            <a:off x="6369130" y="4024596"/>
            <a:ext cx="3908211" cy="1973143"/>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41340206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err="1" smtClean="0"/>
              <a:t>Conclusion</a:t>
            </a:r>
            <a:endParaRPr lang="pt-BR" b="1" dirty="0"/>
          </a:p>
        </p:txBody>
      </p:sp>
      <p:sp>
        <p:nvSpPr>
          <p:cNvPr id="3" name="Espaço Reservado para Conteúdo 2"/>
          <p:cNvSpPr>
            <a:spLocks noGrp="1"/>
          </p:cNvSpPr>
          <p:nvPr>
            <p:ph idx="1"/>
          </p:nvPr>
        </p:nvSpPr>
        <p:spPr/>
        <p:txBody>
          <a:bodyPr/>
          <a:lstStyle/>
          <a:p>
            <a:endParaRPr lang="en-US" dirty="0" smtClean="0"/>
          </a:p>
          <a:p>
            <a:r>
              <a:rPr lang="en-US" dirty="0" smtClean="0"/>
              <a:t>The </a:t>
            </a:r>
            <a:r>
              <a:rPr lang="en-US" dirty="0"/>
              <a:t>future of electric energy is that: A clean and renewable generation system with distributed generation across the entire grid. It is worth mention that the growth and application of those technologies are exponentially noticed. Brazilian investors already realize that wind is potentially the future base of power system and those investments are taking huge proportions. National Interconnected system have to be ready to absorb greater amount of intermittent power. Commercially wind energy have to overcome the reliability problem trough precise forecasting resources to supply the variability of the source. Numerical results on section 5 shows the needing of control to handle the changeability of voltage. Besides, it is clear from simulations that the fact of including distributed generation in a power system, improve overall grid losses.</a:t>
            </a:r>
            <a:endParaRPr lang="pt-BR" dirty="0"/>
          </a:p>
          <a:p>
            <a:endParaRPr lang="pt-BR" dirty="0"/>
          </a:p>
        </p:txBody>
      </p:sp>
    </p:spTree>
    <p:extLst>
      <p:ext uri="{BB962C8B-B14F-4D97-AF65-F5344CB8AC3E}">
        <p14:creationId xmlns:p14="http://schemas.microsoft.com/office/powerpoint/2010/main" val="12441449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b="1" dirty="0" err="1" smtClean="0"/>
              <a:t>Thanks</a:t>
            </a:r>
            <a:r>
              <a:rPr lang="pt-BR" b="1" dirty="0"/>
              <a:t>!</a:t>
            </a:r>
          </a:p>
        </p:txBody>
      </p:sp>
      <p:sp>
        <p:nvSpPr>
          <p:cNvPr id="3" name="Espaço Reservado para Conteúdo 2"/>
          <p:cNvSpPr>
            <a:spLocks noGrp="1"/>
          </p:cNvSpPr>
          <p:nvPr>
            <p:ph idx="1"/>
          </p:nvPr>
        </p:nvSpPr>
        <p:spPr/>
        <p:txBody>
          <a:bodyPr/>
          <a:lstStyle/>
          <a:p>
            <a:endParaRPr lang="pt-BR" dirty="0" smtClean="0"/>
          </a:p>
          <a:p>
            <a:endParaRPr lang="pt-BR" dirty="0"/>
          </a:p>
          <a:p>
            <a:endParaRPr lang="pt-BR" dirty="0" smtClean="0"/>
          </a:p>
          <a:p>
            <a:endParaRPr lang="pt-BR" dirty="0"/>
          </a:p>
          <a:p>
            <a:pPr algn="ctr"/>
            <a:r>
              <a:rPr lang="pt-BR" sz="4000" dirty="0">
                <a:hlinkClick r:id="rId2"/>
              </a:rPr>
              <a:t>i</a:t>
            </a:r>
            <a:r>
              <a:rPr lang="pt-BR" sz="4000" dirty="0" smtClean="0">
                <a:hlinkClick r:id="rId2"/>
              </a:rPr>
              <a:t>talo.Fernandes@ieee.org</a:t>
            </a:r>
            <a:r>
              <a:rPr lang="pt-BR" sz="4000" dirty="0" smtClean="0"/>
              <a:t> </a:t>
            </a:r>
            <a:endParaRPr lang="pt-BR" sz="4000" dirty="0"/>
          </a:p>
        </p:txBody>
      </p:sp>
    </p:spTree>
    <p:extLst>
      <p:ext uri="{BB962C8B-B14F-4D97-AF65-F5344CB8AC3E}">
        <p14:creationId xmlns:p14="http://schemas.microsoft.com/office/powerpoint/2010/main" val="20026883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b="1" dirty="0" smtClean="0"/>
              <a:t>Introduction</a:t>
            </a:r>
            <a:endParaRPr lang="en-US" b="1" dirty="0"/>
          </a:p>
        </p:txBody>
      </p:sp>
      <p:sp>
        <p:nvSpPr>
          <p:cNvPr id="3" name="Espaço Reservado para Conteúdo 2"/>
          <p:cNvSpPr>
            <a:spLocks noGrp="1"/>
          </p:cNvSpPr>
          <p:nvPr>
            <p:ph idx="1"/>
          </p:nvPr>
        </p:nvSpPr>
        <p:spPr/>
        <p:txBody>
          <a:bodyPr/>
          <a:lstStyle/>
          <a:p>
            <a:endParaRPr lang="en-US" dirty="0" smtClean="0"/>
          </a:p>
          <a:p>
            <a:r>
              <a:rPr lang="en-US" dirty="0" smtClean="0"/>
              <a:t>In </a:t>
            </a:r>
            <a:r>
              <a:rPr lang="en-US" dirty="0"/>
              <a:t>this paper is shown a review about the wind energy context in Brazilian power system, enumerating the main impacts caused by its intermittence factor. Only static analysis are performed, and then parameter as harmonics injection, frequency and angular stability are not cover in the context. Besides, a briefly explanation about the national electrical energy corporation an its structure are treated. Finally a Quasi-Steady Power Flow (QSPF) is simulated to present the main impacts  of wind generation on voltage and losses.</a:t>
            </a:r>
            <a:endParaRPr lang="pt-BR" dirty="0"/>
          </a:p>
        </p:txBody>
      </p:sp>
    </p:spTree>
    <p:extLst>
      <p:ext uri="{BB962C8B-B14F-4D97-AF65-F5344CB8AC3E}">
        <p14:creationId xmlns:p14="http://schemas.microsoft.com/office/powerpoint/2010/main" val="19229430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lvl="0"/>
            <a:r>
              <a:rPr lang="en-US" b="1" dirty="0"/>
              <a:t>General Aspects of Wind Energy</a:t>
            </a:r>
            <a:endParaRPr lang="pt-BR" b="1" dirty="0"/>
          </a:p>
        </p:txBody>
      </p:sp>
      <p:sp>
        <p:nvSpPr>
          <p:cNvPr id="3" name="Espaço Reservado para Conteúdo 2"/>
          <p:cNvSpPr>
            <a:spLocks noGrp="1"/>
          </p:cNvSpPr>
          <p:nvPr>
            <p:ph idx="1"/>
          </p:nvPr>
        </p:nvSpPr>
        <p:spPr/>
        <p:txBody>
          <a:bodyPr/>
          <a:lstStyle/>
          <a:p>
            <a:endParaRPr lang="en-US" dirty="0" smtClean="0"/>
          </a:p>
          <a:p>
            <a:endParaRPr lang="en-US" dirty="0"/>
          </a:p>
          <a:p>
            <a:r>
              <a:rPr lang="en-US" dirty="0" smtClean="0"/>
              <a:t>Wind </a:t>
            </a:r>
            <a:r>
              <a:rPr lang="en-US" dirty="0"/>
              <a:t>energy, among renewable energy technology, had shown the greatest growth in Brazilian system and around the world. In northeast side of the country the presence of these source is now greater than hydroelectric, which in terms of total generation reach more than 70% of injection [7-9]</a:t>
            </a:r>
            <a:endParaRPr lang="pt-BR" dirty="0"/>
          </a:p>
        </p:txBody>
      </p:sp>
    </p:spTree>
    <p:extLst>
      <p:ext uri="{BB962C8B-B14F-4D97-AF65-F5344CB8AC3E}">
        <p14:creationId xmlns:p14="http://schemas.microsoft.com/office/powerpoint/2010/main" val="30579080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b="1" i="1" dirty="0"/>
              <a:t>Wind Energy around the </a:t>
            </a:r>
            <a:r>
              <a:rPr lang="en-US" b="1" i="1" dirty="0" smtClean="0"/>
              <a:t>World</a:t>
            </a:r>
            <a:endParaRPr lang="pt-BR" dirty="0"/>
          </a:p>
        </p:txBody>
      </p:sp>
      <p:sp>
        <p:nvSpPr>
          <p:cNvPr id="3" name="Espaço Reservado para Conteúdo 2"/>
          <p:cNvSpPr>
            <a:spLocks noGrp="1"/>
          </p:cNvSpPr>
          <p:nvPr>
            <p:ph idx="1"/>
          </p:nvPr>
        </p:nvSpPr>
        <p:spPr/>
        <p:txBody>
          <a:bodyPr/>
          <a:lstStyle/>
          <a:p>
            <a:r>
              <a:rPr lang="en-US" dirty="0"/>
              <a:t>Wind energy price is cheaper than the price of thermal energy. However, according to the Global Wind Energy Council  (GWEC) report, there was a decrease in the amount of new capacity installed in 2017 compared to the previous two years, this is justified by the elimination of subsidies and institutional support in several countries that undermined investments, at a time when the wind industry is in transition to a system based on the rules of the market [7].</a:t>
            </a:r>
            <a:endParaRPr lang="pt-BR" dirty="0"/>
          </a:p>
          <a:p>
            <a:r>
              <a:rPr lang="en-US" dirty="0"/>
              <a:t>In Brazil, installed capacity in 2017 was 2 GW, representing 4% of the world and the accumulated capacity reached 2% of the global total with 12.8 GW. The country surpassed Canada in the world ranking in accumulated installed capacity going to 8th place. However, given its territorial, population and economic dimensions, Brazil has done little to produce wind energy. [10]</a:t>
            </a:r>
            <a:endParaRPr lang="pt-BR" dirty="0"/>
          </a:p>
          <a:p>
            <a:endParaRPr lang="pt-BR" dirty="0"/>
          </a:p>
        </p:txBody>
      </p:sp>
    </p:spTree>
    <p:extLst>
      <p:ext uri="{BB962C8B-B14F-4D97-AF65-F5344CB8AC3E}">
        <p14:creationId xmlns:p14="http://schemas.microsoft.com/office/powerpoint/2010/main" val="22700148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b="1" i="1" dirty="0"/>
              <a:t>Brazilian context on Wind </a:t>
            </a:r>
            <a:r>
              <a:rPr lang="en-US" b="1" i="1" dirty="0" smtClean="0"/>
              <a:t>Energy</a:t>
            </a:r>
            <a:endParaRPr lang="pt-BR" dirty="0"/>
          </a:p>
        </p:txBody>
      </p:sp>
      <p:sp>
        <p:nvSpPr>
          <p:cNvPr id="3" name="Espaço Reservado para Conteúdo 2"/>
          <p:cNvSpPr>
            <a:spLocks noGrp="1"/>
          </p:cNvSpPr>
          <p:nvPr>
            <p:ph idx="1"/>
          </p:nvPr>
        </p:nvSpPr>
        <p:spPr/>
        <p:txBody>
          <a:bodyPr/>
          <a:lstStyle/>
          <a:p>
            <a:endParaRPr lang="en-US" dirty="0" smtClean="0"/>
          </a:p>
          <a:p>
            <a:r>
              <a:rPr lang="en-US" dirty="0" smtClean="0"/>
              <a:t>According </a:t>
            </a:r>
            <a:r>
              <a:rPr lang="en-US" dirty="0"/>
              <a:t>to the GWEC, report of 2015 shows that Brazil has the best winds in the world, it has a wind power potential three times higher than the country's electricity needs, and that the capacity factors Brazilians are above the global average. While Brazil goes from 50% and in times of best winds 70%, the other countries average 25% of capacity factor [5].</a:t>
            </a:r>
            <a:endParaRPr lang="pt-BR" dirty="0"/>
          </a:p>
          <a:p>
            <a:r>
              <a:rPr lang="en-US" dirty="0"/>
              <a:t>With the exception of the Amazon region, the potential of the winds is distributed in the national territory, more intense from June to December, coinciding with the months of lower rainfall intensity (less generation of energy in the hydroelectric plants) [11].</a:t>
            </a:r>
            <a:endParaRPr lang="pt-BR" dirty="0"/>
          </a:p>
          <a:p>
            <a:endParaRPr lang="pt-BR" dirty="0"/>
          </a:p>
        </p:txBody>
      </p:sp>
    </p:spTree>
    <p:extLst>
      <p:ext uri="{BB962C8B-B14F-4D97-AF65-F5344CB8AC3E}">
        <p14:creationId xmlns:p14="http://schemas.microsoft.com/office/powerpoint/2010/main" val="11378363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n-US" b="1" i="1" dirty="0"/>
              <a:t>Trends and perspectives for generation in Brazilian </a:t>
            </a:r>
            <a:r>
              <a:rPr lang="en-US" b="1" i="1" dirty="0" smtClean="0"/>
              <a:t>scenario</a:t>
            </a:r>
            <a:endParaRPr lang="pt-BR" dirty="0"/>
          </a:p>
        </p:txBody>
      </p:sp>
      <p:sp>
        <p:nvSpPr>
          <p:cNvPr id="3" name="Espaço Reservado para Conteúdo 2"/>
          <p:cNvSpPr>
            <a:spLocks noGrp="1"/>
          </p:cNvSpPr>
          <p:nvPr>
            <p:ph idx="1"/>
          </p:nvPr>
        </p:nvSpPr>
        <p:spPr/>
        <p:txBody>
          <a:bodyPr/>
          <a:lstStyle/>
          <a:p>
            <a:r>
              <a:rPr lang="en-US" dirty="0"/>
              <a:t>Diversity in an energy matrix guarantees greater security to the system because it is not dependent on a single source. If there is a problem with a specific source, there are others to continue generating. An example of it are the hydroelectric power plants: In some periods the flows of the rivers decrease, thus decreasing the generation of energy, requesting the actions of other sources, such as thermoelectric plants. In a recent case, on the current year, Brazil was over a truckers' strike, which prevented diesel oil from reaching a thermal plant, affecting directly the interconnected system and consequently the energy price. Not being dependent on just a few sources is advantageous for system reliability [6].</a:t>
            </a:r>
            <a:endParaRPr lang="pt-BR" dirty="0"/>
          </a:p>
          <a:p>
            <a:r>
              <a:rPr lang="en-US" dirty="0"/>
              <a:t>Incentive Program for Alternative Energy Sources (PROINFA </a:t>
            </a:r>
            <a:r>
              <a:rPr lang="en-US" i="1" dirty="0"/>
              <a:t>in Portuguese</a:t>
            </a:r>
            <a:r>
              <a:rPr lang="en-US" dirty="0"/>
              <a:t>) encourage the development of renewable sources in the energy matrix and paved the way for the fixation of the component industry and wind turbines in the country. At the end of 2009, the 2</a:t>
            </a:r>
            <a:r>
              <a:rPr lang="en-US" baseline="30000" dirty="0"/>
              <a:t>nd</a:t>
            </a:r>
            <a:r>
              <a:rPr lang="en-US" dirty="0"/>
              <a:t> Brazilian Energy Reserve Auction (ERA) was held, which was the first auction to sell energy exclusively from wind power sources, contracting the amount of 1.8GW [12].</a:t>
            </a:r>
            <a:endParaRPr lang="pt-BR" dirty="0"/>
          </a:p>
          <a:p>
            <a:endParaRPr lang="pt-BR" dirty="0"/>
          </a:p>
        </p:txBody>
      </p:sp>
    </p:spTree>
    <p:extLst>
      <p:ext uri="{BB962C8B-B14F-4D97-AF65-F5344CB8AC3E}">
        <p14:creationId xmlns:p14="http://schemas.microsoft.com/office/powerpoint/2010/main" val="26421921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b="1" i="1" dirty="0"/>
              <a:t>Trends and perspectives for generation in Brazilian scenario</a:t>
            </a:r>
            <a:endParaRPr lang="pt-BR" dirty="0"/>
          </a:p>
        </p:txBody>
      </p:sp>
      <p:sp>
        <p:nvSpPr>
          <p:cNvPr id="3" name="Espaço Reservado para Conteúdo 2"/>
          <p:cNvSpPr>
            <a:spLocks noGrp="1"/>
          </p:cNvSpPr>
          <p:nvPr>
            <p:ph idx="1"/>
          </p:nvPr>
        </p:nvSpPr>
        <p:spPr/>
        <p:txBody>
          <a:bodyPr/>
          <a:lstStyle/>
          <a:p>
            <a:endParaRPr lang="en-US" dirty="0" smtClean="0"/>
          </a:p>
          <a:p>
            <a:endParaRPr lang="en-US" dirty="0"/>
          </a:p>
          <a:p>
            <a:r>
              <a:rPr lang="en-US" dirty="0" smtClean="0"/>
              <a:t>With </a:t>
            </a:r>
            <a:r>
              <a:rPr lang="en-US" dirty="0"/>
              <a:t>better winds, institutional incentives and receptiveness to investments from abroad, Brazil has the cheapest wind energy in the world. By 2020, wind power should have a 12% of presence in country's energy matrix [13].</a:t>
            </a:r>
            <a:endParaRPr lang="pt-BR" dirty="0"/>
          </a:p>
          <a:p>
            <a:endParaRPr lang="pt-BR" dirty="0"/>
          </a:p>
        </p:txBody>
      </p:sp>
    </p:spTree>
    <p:extLst>
      <p:ext uri="{BB962C8B-B14F-4D97-AF65-F5344CB8AC3E}">
        <p14:creationId xmlns:p14="http://schemas.microsoft.com/office/powerpoint/2010/main" val="29337655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n-US" b="1" dirty="0"/>
              <a:t>Organizational structure of Brazilian energy </a:t>
            </a:r>
            <a:r>
              <a:rPr lang="en-US" b="1" dirty="0" smtClean="0"/>
              <a:t>sector</a:t>
            </a:r>
            <a:endParaRPr lang="pt-BR" dirty="0"/>
          </a:p>
        </p:txBody>
      </p:sp>
      <p:sp>
        <p:nvSpPr>
          <p:cNvPr id="3" name="Espaço Reservado para Conteúdo 2"/>
          <p:cNvSpPr>
            <a:spLocks noGrp="1"/>
          </p:cNvSpPr>
          <p:nvPr>
            <p:ph idx="1"/>
          </p:nvPr>
        </p:nvSpPr>
        <p:spPr/>
        <p:txBody>
          <a:bodyPr>
            <a:normAutofit fontScale="92500" lnSpcReduction="10000"/>
          </a:bodyPr>
          <a:lstStyle/>
          <a:p>
            <a:r>
              <a:rPr lang="en-US" dirty="0"/>
              <a:t>The contracting of energy can occurs through two environments: (1) the Regulated Contracting Environment (ACR </a:t>
            </a:r>
            <a:r>
              <a:rPr lang="en-US" i="1" dirty="0"/>
              <a:t>in Portuguese</a:t>
            </a:r>
            <a:r>
              <a:rPr lang="en-US" dirty="0"/>
              <a:t>) that should meet the demand of distribution utilities who can only buy energy through the auctions held by CCEE. In these auctions, generators and sellers compete with each other for provide demand of distribution utilities; and (2) the Free Contracting Environment (ACL </a:t>
            </a:r>
            <a:r>
              <a:rPr lang="en-US" i="1" dirty="0"/>
              <a:t>in Portuguese</a:t>
            </a:r>
            <a:r>
              <a:rPr lang="en-US" dirty="0"/>
              <a:t>) where, generators, consumers and sellers negotiate bilaterally buying and selling energy, i.e., they are free to </a:t>
            </a:r>
            <a:r>
              <a:rPr lang="en-US" dirty="0" smtClean="0"/>
              <a:t>negotiate</a:t>
            </a:r>
          </a:p>
          <a:p>
            <a:r>
              <a:rPr lang="x-none" dirty="0"/>
              <a:t>The Short-Term Market accounts the differences between what the agents contracted and what was actually produced or consumed in both environments (ACL and ACR). The Settlement Price of Differences (PLD </a:t>
            </a:r>
            <a:r>
              <a:rPr lang="x-none" i="1" dirty="0"/>
              <a:t>in Portuguese</a:t>
            </a:r>
            <a:r>
              <a:rPr lang="x-none" dirty="0"/>
              <a:t>) is the reference price of the short-term market, used to set a price on what was generated and what was consumed by all market participants. </a:t>
            </a:r>
            <a:endParaRPr lang="pt-BR" dirty="0"/>
          </a:p>
          <a:p>
            <a:r>
              <a:rPr lang="x-none" dirty="0"/>
              <a:t>Several factors influence the computational models used in the calculation of PLD: the occurrence of rainfall in the areas where hydroelectric reservoirs are located, which is the amount of water that can be transformed into electric energy, and the behavior of the load that can be influenced by temperatures. PLD is calculated weekly by the CCEE for four submarkets (subsystems) and three load levels (light, medium, and heavy) and is used to assess differences in the short-term market [4].</a:t>
            </a:r>
            <a:endParaRPr lang="pt-BR" dirty="0"/>
          </a:p>
          <a:p>
            <a:endParaRPr lang="pt-BR" dirty="0"/>
          </a:p>
        </p:txBody>
      </p:sp>
    </p:spTree>
    <p:extLst>
      <p:ext uri="{BB962C8B-B14F-4D97-AF65-F5344CB8AC3E}">
        <p14:creationId xmlns:p14="http://schemas.microsoft.com/office/powerpoint/2010/main" val="2378926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n-US" b="1" dirty="0"/>
              <a:t>Market aspects for wind energy in Brazilian </a:t>
            </a:r>
            <a:r>
              <a:rPr lang="en-US" b="1" dirty="0" smtClean="0"/>
              <a:t>scenario</a:t>
            </a:r>
            <a:endParaRPr lang="pt-BR" dirty="0"/>
          </a:p>
        </p:txBody>
      </p:sp>
      <p:sp>
        <p:nvSpPr>
          <p:cNvPr id="3" name="Espaço Reservado para Conteúdo 2"/>
          <p:cNvSpPr>
            <a:spLocks noGrp="1"/>
          </p:cNvSpPr>
          <p:nvPr>
            <p:ph idx="1"/>
          </p:nvPr>
        </p:nvSpPr>
        <p:spPr/>
        <p:txBody>
          <a:bodyPr/>
          <a:lstStyle/>
          <a:p>
            <a:r>
              <a:rPr lang="en-US" dirty="0"/>
              <a:t>The northeastern subsystem is directly affected by the hydrological shortage due to geo-climatic conditions, and as a consequence, it is in the long and bitter energetic instability that has been overcome in the last five years. Renewable energies such as wind power were fundamental to avoid the shortage of the Northeast, and the significant relevance of this was the lack of use of reserve energies for this purpose.</a:t>
            </a:r>
            <a:endParaRPr lang="pt-BR" dirty="0"/>
          </a:p>
          <a:p>
            <a:r>
              <a:rPr lang="en-US" dirty="0"/>
              <a:t>According to Steve Sawyer, GWECs General Secretary, wind power is the most competitive option to add more capacity to power grid in many growing markets such as Africa, Asia and Latin America. By 2030, wind power could reach 2,110 GW and account for up to 20% of world energy [16].</a:t>
            </a:r>
            <a:endParaRPr lang="pt-BR" dirty="0"/>
          </a:p>
          <a:p>
            <a:endParaRPr lang="pt-BR" dirty="0"/>
          </a:p>
        </p:txBody>
      </p:sp>
    </p:spTree>
    <p:extLst>
      <p:ext uri="{BB962C8B-B14F-4D97-AF65-F5344CB8AC3E}">
        <p14:creationId xmlns:p14="http://schemas.microsoft.com/office/powerpoint/2010/main" val="913766125"/>
      </p:ext>
    </p:extLst>
  </p:cSld>
  <p:clrMapOvr>
    <a:masterClrMapping/>
  </p:clrMapOvr>
</p:sld>
</file>

<file path=ppt/theme/theme1.xml><?xml version="1.0" encoding="utf-8"?>
<a:theme xmlns:a="http://schemas.openxmlformats.org/drawingml/2006/main" name="Retrospectiva">
  <a:themeElements>
    <a:clrScheme name="Retrospectiva">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iv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iva">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293</TotalTime>
  <Words>1793</Words>
  <Application>Microsoft Office PowerPoint</Application>
  <PresentationFormat>Widescreen</PresentationFormat>
  <Paragraphs>48</Paragraphs>
  <Slides>15</Slides>
  <Notes>0</Notes>
  <HiddenSlides>0</HiddenSlides>
  <MMClips>0</MMClips>
  <ScaleCrop>false</ScaleCrop>
  <HeadingPairs>
    <vt:vector size="6" baseType="variant">
      <vt:variant>
        <vt:lpstr>Fontes usadas</vt:lpstr>
      </vt:variant>
      <vt:variant>
        <vt:i4>2</vt:i4>
      </vt:variant>
      <vt:variant>
        <vt:lpstr>Tema</vt:lpstr>
      </vt:variant>
      <vt:variant>
        <vt:i4>1</vt:i4>
      </vt:variant>
      <vt:variant>
        <vt:lpstr>Títulos de slides</vt:lpstr>
      </vt:variant>
      <vt:variant>
        <vt:i4>15</vt:i4>
      </vt:variant>
    </vt:vector>
  </HeadingPairs>
  <TitlesOfParts>
    <vt:vector size="18" baseType="lpstr">
      <vt:lpstr>Calibri</vt:lpstr>
      <vt:lpstr>Calibri Light</vt:lpstr>
      <vt:lpstr>Retrospectiva</vt:lpstr>
      <vt:lpstr>Prospects of Wind Energy Injection in the Brazilian National Interconnected System and Impacts analysis through a Quasi-steady Power Flow </vt:lpstr>
      <vt:lpstr>Introduction</vt:lpstr>
      <vt:lpstr>General Aspects of Wind Energy</vt:lpstr>
      <vt:lpstr>Wind Energy around the World</vt:lpstr>
      <vt:lpstr>Brazilian context on Wind Energy</vt:lpstr>
      <vt:lpstr>Trends and perspectives for generation in Brazilian scenario</vt:lpstr>
      <vt:lpstr>Trends and perspectives for generation in Brazilian scenario</vt:lpstr>
      <vt:lpstr>Organizational structure of Brazilian energy sector</vt:lpstr>
      <vt:lpstr>Market aspects for wind energy in Brazilian scenario</vt:lpstr>
      <vt:lpstr>Market aspects for wind energy in Brazilian scenario</vt:lpstr>
      <vt:lpstr>Market aspects for wind energy in Brazilian scenario</vt:lpstr>
      <vt:lpstr>Numerical Results</vt:lpstr>
      <vt:lpstr>Numerical Results</vt:lpstr>
      <vt:lpstr>Conclusion</vt:lpstr>
      <vt:lpstr>Thanks!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Prospects of Wind Energy Injection in the Brazilian National Interconnected System and Impacts analysis through a Quasi-steady Power Flow</dc:title>
  <dc:creator>Italo Gusmão Fernandes</dc:creator>
  <cp:lastModifiedBy>Italo Gusmão Fernandes</cp:lastModifiedBy>
  <cp:revision>5</cp:revision>
  <dcterms:created xsi:type="dcterms:W3CDTF">2018-11-11T20:36:21Z</dcterms:created>
  <dcterms:modified xsi:type="dcterms:W3CDTF">2018-11-12T01:29:48Z</dcterms:modified>
</cp:coreProperties>
</file>