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3" r:id="rId6"/>
    <p:sldId id="265" r:id="rId7"/>
    <p:sldId id="314" r:id="rId8"/>
    <p:sldId id="267" r:id="rId9"/>
    <p:sldId id="304" r:id="rId10"/>
    <p:sldId id="269" r:id="rId11"/>
    <p:sldId id="270" r:id="rId12"/>
    <p:sldId id="271" r:id="rId13"/>
    <p:sldId id="272" r:id="rId14"/>
    <p:sldId id="273" r:id="rId15"/>
    <p:sldId id="274" r:id="rId16"/>
    <p:sldId id="277" r:id="rId17"/>
    <p:sldId id="278" r:id="rId18"/>
    <p:sldId id="280" r:id="rId19"/>
    <p:sldId id="281" r:id="rId20"/>
    <p:sldId id="282" r:id="rId21"/>
    <p:sldId id="293" r:id="rId22"/>
    <p:sldId id="284" r:id="rId23"/>
    <p:sldId id="285" r:id="rId24"/>
    <p:sldId id="286" r:id="rId25"/>
    <p:sldId id="294" r:id="rId26"/>
    <p:sldId id="288" r:id="rId27"/>
    <p:sldId id="315" r:id="rId28"/>
    <p:sldId id="290" r:id="rId29"/>
    <p:sldId id="291"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CE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A98C2-C81D-4F7F-9669-0116ADB703D1}" type="datetimeFigureOut">
              <a:rPr lang="en-US" smtClean="0"/>
              <a:pPr/>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24958-BF7D-4C65-8BBF-EC69052551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A98C2-C81D-4F7F-9669-0116ADB703D1}" type="datetimeFigureOut">
              <a:rPr lang="en-US" smtClean="0"/>
              <a:pPr/>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24958-BF7D-4C65-8BBF-EC69052551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763000" cy="1752600"/>
          </a:xfrm>
          <a:solidFill>
            <a:srgbClr val="8FCCE1"/>
          </a:solidFill>
          <a:ln>
            <a:solidFill>
              <a:schemeClr val="tx1"/>
            </a:solidFill>
          </a:ln>
        </p:spPr>
        <p:style>
          <a:lnRef idx="1">
            <a:schemeClr val="accent3"/>
          </a:lnRef>
          <a:fillRef idx="3">
            <a:schemeClr val="accent3"/>
          </a:fillRef>
          <a:effectRef idx="2">
            <a:schemeClr val="accent3"/>
          </a:effectRef>
          <a:fontRef idx="minor">
            <a:schemeClr val="lt1"/>
          </a:fontRef>
        </p:style>
        <p:txBody>
          <a:bodyPr anchor="t">
            <a:noAutofit/>
          </a:bodyPr>
          <a:lstStyle/>
          <a:p>
            <a:r>
              <a:rPr lang="en-US" sz="2800" b="1" dirty="0" smtClean="0">
                <a:solidFill>
                  <a:schemeClr val="tx1"/>
                </a:solidFill>
                <a:latin typeface="Times New Roman" pitchFamily="18" charset="0"/>
                <a:cs typeface="Times New Roman" pitchFamily="18" charset="0"/>
              </a:rPr>
              <a:t>Exploring the Use of Manual Liquid Based Cytology, Cell Block with Immunomarkers</a:t>
            </a:r>
            <a:r>
              <a:rPr lang="en-US" sz="2800" b="1" dirty="0">
                <a:solidFill>
                  <a:schemeClr val="tx1"/>
                </a:solidFill>
                <a:latin typeface="Times New Roman" pitchFamily="18" charset="0"/>
                <a:cs typeface="Times New Roman" pitchFamily="18" charset="0"/>
              </a:rPr>
              <a:t> </a:t>
            </a:r>
            <a:r>
              <a:rPr lang="en-US" sz="2800" b="1" dirty="0" smtClean="0">
                <a:solidFill>
                  <a:schemeClr val="tx1"/>
                </a:solidFill>
                <a:latin typeface="Times New Roman" pitchFamily="18" charset="0"/>
                <a:cs typeface="Times New Roman" pitchFamily="18" charset="0"/>
              </a:rPr>
              <a:t>p16/ki67, VIA and HPV DNA testing as a strategy for cervical cancer screening in LMIC</a:t>
            </a:r>
            <a:r>
              <a:rPr lang="en-US" sz="3200" dirty="0" smtClean="0">
                <a:solidFill>
                  <a:schemeClr val="tx1"/>
                </a:solidFill>
              </a:rPr>
              <a:t/>
            </a:r>
            <a:br>
              <a:rPr lang="en-US" sz="3200" dirty="0" smtClean="0">
                <a:solidFill>
                  <a:schemeClr val="tx1"/>
                </a:solidFill>
              </a:rPr>
            </a:br>
            <a:endParaRPr lang="en-US" sz="3200" dirty="0">
              <a:solidFill>
                <a:schemeClr val="tx1"/>
              </a:solidFill>
            </a:endParaRPr>
          </a:p>
        </p:txBody>
      </p:sp>
      <p:sp>
        <p:nvSpPr>
          <p:cNvPr id="3" name="Subtitle 2"/>
          <p:cNvSpPr>
            <a:spLocks noGrp="1"/>
          </p:cNvSpPr>
          <p:nvPr>
            <p:ph type="subTitle" idx="1"/>
          </p:nvPr>
        </p:nvSpPr>
        <p:spPr>
          <a:xfrm>
            <a:off x="533400" y="2438400"/>
            <a:ext cx="8001000" cy="3810000"/>
          </a:xfrm>
        </p:spPr>
        <p:txBody>
          <a:bodyPr>
            <a:noAutofit/>
          </a:bodyPr>
          <a:lstStyle/>
          <a:p>
            <a:pPr algn="just"/>
            <a:r>
              <a:rPr lang="en-US" sz="1800" b="1" dirty="0" err="1" smtClean="0">
                <a:solidFill>
                  <a:schemeClr val="tx1"/>
                </a:solidFill>
                <a:latin typeface="Times New Roman" pitchFamily="18" charset="0"/>
                <a:cs typeface="Times New Roman" pitchFamily="18" charset="0"/>
              </a:rPr>
              <a:t>Nandini</a:t>
            </a:r>
            <a:r>
              <a:rPr lang="en-US" sz="1800" b="1" dirty="0" smtClean="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Nandish</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Manoli</a:t>
            </a:r>
            <a:r>
              <a:rPr lang="en-US" sz="1800" b="1" baseline="30000" dirty="0">
                <a:solidFill>
                  <a:schemeClr val="tx1"/>
                </a:solidFill>
                <a:latin typeface="Times New Roman" pitchFamily="18" charset="0"/>
                <a:cs typeface="Times New Roman" pitchFamily="18" charset="0"/>
              </a:rPr>
              <a:t>*1</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Devananda</a:t>
            </a:r>
            <a:r>
              <a:rPr lang="en-US" sz="1800" b="1" dirty="0">
                <a:solidFill>
                  <a:schemeClr val="tx1"/>
                </a:solidFill>
                <a:latin typeface="Times New Roman" pitchFamily="18" charset="0"/>
                <a:cs typeface="Times New Roman" pitchFamily="18" charset="0"/>
              </a:rPr>
              <a:t> Devegowda</a:t>
            </a:r>
            <a:r>
              <a:rPr lang="en-US" sz="1800" b="1" baseline="30000" dirty="0">
                <a:solidFill>
                  <a:schemeClr val="tx1"/>
                </a:solidFill>
                <a:latin typeface="Times New Roman" pitchFamily="18" charset="0"/>
                <a:cs typeface="Times New Roman" pitchFamily="18" charset="0"/>
              </a:rPr>
              <a:t>1</a:t>
            </a:r>
            <a:r>
              <a:rPr lang="en-US" sz="1800" b="1" dirty="0">
                <a:solidFill>
                  <a:schemeClr val="tx1"/>
                </a:solidFill>
                <a:latin typeface="Times New Roman" pitchFamily="18" charset="0"/>
                <a:cs typeface="Times New Roman" pitchFamily="18" charset="0"/>
              </a:rPr>
              <a:t>, AshokaVarshini</a:t>
            </a:r>
            <a:r>
              <a:rPr lang="en-US" sz="1800" b="1" baseline="30000" dirty="0">
                <a:solidFill>
                  <a:schemeClr val="tx1"/>
                </a:solidFill>
                <a:latin typeface="Times New Roman" pitchFamily="18" charset="0"/>
                <a:cs typeface="Times New Roman" pitchFamily="18" charset="0"/>
              </a:rPr>
              <a:t>2</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Pushkal</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Sinduvadi</a:t>
            </a:r>
            <a:r>
              <a:rPr lang="en-US" sz="1800" b="1" dirty="0">
                <a:solidFill>
                  <a:schemeClr val="tx1"/>
                </a:solidFill>
                <a:latin typeface="Times New Roman" pitchFamily="18" charset="0"/>
                <a:cs typeface="Times New Roman" pitchFamily="18" charset="0"/>
              </a:rPr>
              <a:t> Ramesh</a:t>
            </a:r>
            <a:r>
              <a:rPr lang="en-US" sz="1800" b="1" baseline="30000" dirty="0">
                <a:solidFill>
                  <a:schemeClr val="tx1"/>
                </a:solidFill>
                <a:latin typeface="Times New Roman" pitchFamily="18" charset="0"/>
                <a:cs typeface="Times New Roman" pitchFamily="18" charset="0"/>
              </a:rPr>
              <a:t>3</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Sherin</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Susheel</a:t>
            </a:r>
            <a:r>
              <a:rPr lang="en-US" sz="1800" b="1" dirty="0">
                <a:solidFill>
                  <a:schemeClr val="tx1"/>
                </a:solidFill>
                <a:latin typeface="Times New Roman" pitchFamily="18" charset="0"/>
                <a:cs typeface="Times New Roman" pitchFamily="18" charset="0"/>
              </a:rPr>
              <a:t> Mathew </a:t>
            </a:r>
            <a:r>
              <a:rPr lang="en-US" sz="1800" b="1" baseline="30000" dirty="0">
                <a:solidFill>
                  <a:schemeClr val="tx1"/>
                </a:solidFill>
                <a:latin typeface="Times New Roman" pitchFamily="18" charset="0"/>
                <a:cs typeface="Times New Roman" pitchFamily="18" charset="0"/>
              </a:rPr>
              <a:t>4</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Nandish</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Siddappa</a:t>
            </a:r>
            <a:r>
              <a:rPr lang="en-US" sz="1800" b="1" dirty="0">
                <a:solidFill>
                  <a:schemeClr val="tx1"/>
                </a:solidFill>
                <a:latin typeface="Times New Roman" pitchFamily="18" charset="0"/>
                <a:cs typeface="Times New Roman" pitchFamily="18" charset="0"/>
              </a:rPr>
              <a:t> </a:t>
            </a:r>
            <a:r>
              <a:rPr lang="en-US" sz="1800" b="1" dirty="0" err="1">
                <a:solidFill>
                  <a:schemeClr val="tx1"/>
                </a:solidFill>
                <a:latin typeface="Times New Roman" pitchFamily="18" charset="0"/>
                <a:cs typeface="Times New Roman" pitchFamily="18" charset="0"/>
              </a:rPr>
              <a:t>Manoli</a:t>
            </a:r>
            <a:r>
              <a:rPr lang="en-US" sz="1800" b="1" dirty="0">
                <a:solidFill>
                  <a:schemeClr val="tx1"/>
                </a:solidFill>
                <a:latin typeface="Times New Roman" pitchFamily="18" charset="0"/>
                <a:cs typeface="Times New Roman" pitchFamily="18" charset="0"/>
              </a:rPr>
              <a:t> </a:t>
            </a:r>
            <a:r>
              <a:rPr lang="en-US" sz="1800" b="1" baseline="30000" dirty="0" smtClean="0">
                <a:solidFill>
                  <a:schemeClr val="tx1"/>
                </a:solidFill>
                <a:latin typeface="Times New Roman" pitchFamily="18" charset="0"/>
                <a:cs typeface="Times New Roman" pitchFamily="18" charset="0"/>
              </a:rPr>
              <a:t>5</a:t>
            </a:r>
          </a:p>
          <a:p>
            <a:pPr algn="just"/>
            <a:endParaRPr lang="en-US" sz="1200" dirty="0">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*1</a:t>
            </a:r>
            <a:r>
              <a:rPr lang="en-US" sz="1200" i="1" dirty="0">
                <a:solidFill>
                  <a:schemeClr val="tx2">
                    <a:lumMod val="75000"/>
                  </a:schemeClr>
                </a:solidFill>
                <a:latin typeface="Times New Roman" pitchFamily="18" charset="0"/>
                <a:cs typeface="Times New Roman" pitchFamily="18" charset="0"/>
              </a:rPr>
              <a:t>Professor, Department of Pathology,</a:t>
            </a:r>
            <a:r>
              <a:rPr lang="en-US" sz="1200" dirty="0">
                <a:solidFill>
                  <a:schemeClr val="tx2">
                    <a:lumMod val="75000"/>
                  </a:schemeClr>
                </a:solidFill>
                <a:latin typeface="Times New Roman" pitchFamily="18" charset="0"/>
                <a:cs typeface="Times New Roman" pitchFamily="18" charset="0"/>
              </a:rPr>
              <a:t> </a:t>
            </a:r>
            <a:r>
              <a:rPr lang="en-US" sz="1200" i="1" dirty="0">
                <a:solidFill>
                  <a:schemeClr val="tx2">
                    <a:lumMod val="75000"/>
                  </a:schemeClr>
                </a:solidFill>
                <a:latin typeface="Times New Roman" pitchFamily="18" charset="0"/>
                <a:cs typeface="Times New Roman" pitchFamily="18" charset="0"/>
              </a:rPr>
              <a:t>JSS Medical College, JSS Academy of Higher Education &amp; Research,570015, India</a:t>
            </a:r>
            <a:r>
              <a:rPr lang="en-US" sz="1200" i="1" dirty="0" smtClean="0">
                <a:solidFill>
                  <a:schemeClr val="tx2">
                    <a:lumMod val="75000"/>
                  </a:schemeClr>
                </a:solidFill>
                <a:latin typeface="Times New Roman" pitchFamily="18" charset="0"/>
                <a:cs typeface="Times New Roman" pitchFamily="18" charset="0"/>
              </a:rPr>
              <a:t>.</a:t>
            </a:r>
          </a:p>
          <a:p>
            <a:pPr algn="just"/>
            <a:endParaRPr lang="en-US" sz="1200" dirty="0">
              <a:solidFill>
                <a:schemeClr val="tx2">
                  <a:lumMod val="75000"/>
                </a:schemeClr>
              </a:solidFill>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1</a:t>
            </a:r>
            <a:r>
              <a:rPr lang="en-US" sz="1200" i="1" dirty="0">
                <a:solidFill>
                  <a:schemeClr val="tx2">
                    <a:lumMod val="75000"/>
                  </a:schemeClr>
                </a:solidFill>
                <a:latin typeface="Times New Roman" pitchFamily="18" charset="0"/>
                <a:cs typeface="Times New Roman" pitchFamily="18" charset="0"/>
              </a:rPr>
              <a:t>Assistant Professor, Centre of Excellence in Molecular Biology &amp; Regenerative Medicine, Department of Biochemistry, JSS Medical College, JSS Academy of Higher Education &amp; Research,570015,India</a:t>
            </a:r>
            <a:r>
              <a:rPr lang="en-US" sz="1200" i="1" dirty="0" smtClean="0">
                <a:solidFill>
                  <a:schemeClr val="tx2">
                    <a:lumMod val="75000"/>
                  </a:schemeClr>
                </a:solidFill>
                <a:latin typeface="Times New Roman" pitchFamily="18" charset="0"/>
                <a:cs typeface="Times New Roman" pitchFamily="18" charset="0"/>
              </a:rPr>
              <a:t>.</a:t>
            </a:r>
          </a:p>
          <a:p>
            <a:pPr algn="just"/>
            <a:endParaRPr lang="en-US" sz="1200" dirty="0">
              <a:solidFill>
                <a:schemeClr val="tx2">
                  <a:lumMod val="75000"/>
                </a:schemeClr>
              </a:solidFill>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2</a:t>
            </a:r>
            <a:r>
              <a:rPr lang="en-US" sz="1200" i="1" dirty="0">
                <a:solidFill>
                  <a:schemeClr val="tx2">
                    <a:lumMod val="75000"/>
                  </a:schemeClr>
                </a:solidFill>
                <a:latin typeface="Times New Roman" pitchFamily="18" charset="0"/>
                <a:cs typeface="Times New Roman" pitchFamily="18" charset="0"/>
              </a:rPr>
              <a:t>Post-Graduate Student, Department of Pathology, JSS Medical College, JSS Academy of Higher Education &amp; Research,570015, </a:t>
            </a:r>
            <a:r>
              <a:rPr lang="en-US" sz="1200" i="1" dirty="0" smtClean="0">
                <a:solidFill>
                  <a:schemeClr val="tx2">
                    <a:lumMod val="75000"/>
                  </a:schemeClr>
                </a:solidFill>
                <a:latin typeface="Times New Roman" pitchFamily="18" charset="0"/>
                <a:cs typeface="Times New Roman" pitchFamily="18" charset="0"/>
              </a:rPr>
              <a:t>India</a:t>
            </a:r>
          </a:p>
          <a:p>
            <a:pPr algn="just"/>
            <a:endParaRPr lang="en-US" sz="1200" dirty="0">
              <a:solidFill>
                <a:schemeClr val="tx2">
                  <a:lumMod val="75000"/>
                </a:schemeClr>
              </a:solidFill>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3</a:t>
            </a:r>
            <a:r>
              <a:rPr lang="en-US" sz="1200" i="1" dirty="0">
                <a:solidFill>
                  <a:schemeClr val="tx2">
                    <a:lumMod val="75000"/>
                  </a:schemeClr>
                </a:solidFill>
                <a:latin typeface="Times New Roman" pitchFamily="18" charset="0"/>
                <a:cs typeface="Times New Roman" pitchFamily="18" charset="0"/>
              </a:rPr>
              <a:t>PhD Scholar, Centre of Excellence in Molecular Biology &amp; Regenerative Medicine, Department of Biochemistry, JSS Medical College, JSS Academy of Higher Education &amp; Research, 570015, </a:t>
            </a:r>
            <a:r>
              <a:rPr lang="en-US" sz="1200" i="1" dirty="0" smtClean="0">
                <a:solidFill>
                  <a:schemeClr val="tx2">
                    <a:lumMod val="75000"/>
                  </a:schemeClr>
                </a:solidFill>
                <a:latin typeface="Times New Roman" pitchFamily="18" charset="0"/>
                <a:cs typeface="Times New Roman" pitchFamily="18" charset="0"/>
              </a:rPr>
              <a:t>India</a:t>
            </a:r>
          </a:p>
          <a:p>
            <a:pPr algn="just"/>
            <a:endParaRPr lang="en-US" sz="1200" dirty="0">
              <a:solidFill>
                <a:schemeClr val="tx2">
                  <a:lumMod val="75000"/>
                </a:schemeClr>
              </a:solidFill>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4</a:t>
            </a:r>
            <a:r>
              <a:rPr lang="en-US" sz="1200" i="1" dirty="0">
                <a:solidFill>
                  <a:schemeClr val="tx2">
                    <a:lumMod val="75000"/>
                  </a:schemeClr>
                </a:solidFill>
                <a:latin typeface="Times New Roman" pitchFamily="18" charset="0"/>
                <a:cs typeface="Times New Roman" pitchFamily="18" charset="0"/>
              </a:rPr>
              <a:t>Assistant Professor, Department of Pathology,</a:t>
            </a:r>
            <a:r>
              <a:rPr lang="en-US" sz="1200" dirty="0">
                <a:solidFill>
                  <a:schemeClr val="tx2">
                    <a:lumMod val="75000"/>
                  </a:schemeClr>
                </a:solidFill>
                <a:latin typeface="Times New Roman" pitchFamily="18" charset="0"/>
                <a:cs typeface="Times New Roman" pitchFamily="18" charset="0"/>
              </a:rPr>
              <a:t> </a:t>
            </a:r>
            <a:r>
              <a:rPr lang="en-US" sz="1200" i="1" dirty="0">
                <a:solidFill>
                  <a:schemeClr val="tx2">
                    <a:lumMod val="75000"/>
                  </a:schemeClr>
                </a:solidFill>
                <a:latin typeface="Times New Roman" pitchFamily="18" charset="0"/>
                <a:cs typeface="Times New Roman" pitchFamily="18" charset="0"/>
              </a:rPr>
              <a:t>Dr Somervell Memorial</a:t>
            </a:r>
            <a:r>
              <a:rPr lang="en-US" sz="1200" dirty="0">
                <a:solidFill>
                  <a:schemeClr val="tx2">
                    <a:lumMod val="75000"/>
                  </a:schemeClr>
                </a:solidFill>
                <a:latin typeface="Times New Roman" pitchFamily="18" charset="0"/>
                <a:cs typeface="Times New Roman" pitchFamily="18" charset="0"/>
              </a:rPr>
              <a:t> </a:t>
            </a:r>
            <a:r>
              <a:rPr lang="en-US" sz="1200" i="1" dirty="0">
                <a:solidFill>
                  <a:schemeClr val="tx2">
                    <a:lumMod val="75000"/>
                  </a:schemeClr>
                </a:solidFill>
                <a:latin typeface="Times New Roman" pitchFamily="18" charset="0"/>
                <a:cs typeface="Times New Roman" pitchFamily="18" charset="0"/>
              </a:rPr>
              <a:t>Church of South India Medical College,695504, </a:t>
            </a:r>
            <a:r>
              <a:rPr lang="en-US" sz="1200" i="1" dirty="0" smtClean="0">
                <a:solidFill>
                  <a:schemeClr val="tx2">
                    <a:lumMod val="75000"/>
                  </a:schemeClr>
                </a:solidFill>
                <a:latin typeface="Times New Roman" pitchFamily="18" charset="0"/>
                <a:cs typeface="Times New Roman" pitchFamily="18" charset="0"/>
              </a:rPr>
              <a:t>India</a:t>
            </a:r>
          </a:p>
          <a:p>
            <a:pPr algn="just"/>
            <a:endParaRPr lang="en-US" sz="1200" dirty="0">
              <a:solidFill>
                <a:schemeClr val="tx2">
                  <a:lumMod val="75000"/>
                </a:schemeClr>
              </a:solidFill>
              <a:latin typeface="Times New Roman" pitchFamily="18" charset="0"/>
              <a:cs typeface="Times New Roman" pitchFamily="18" charset="0"/>
            </a:endParaRPr>
          </a:p>
          <a:p>
            <a:pPr algn="just"/>
            <a:r>
              <a:rPr lang="en-US" sz="1200" i="1" baseline="30000" dirty="0">
                <a:solidFill>
                  <a:schemeClr val="tx2">
                    <a:lumMod val="75000"/>
                  </a:schemeClr>
                </a:solidFill>
                <a:latin typeface="Times New Roman" pitchFamily="18" charset="0"/>
                <a:cs typeface="Times New Roman" pitchFamily="18" charset="0"/>
              </a:rPr>
              <a:t>5</a:t>
            </a:r>
            <a:r>
              <a:rPr lang="en-US" sz="1200" i="1" dirty="0">
                <a:solidFill>
                  <a:schemeClr val="tx2">
                    <a:lumMod val="75000"/>
                  </a:schemeClr>
                </a:solidFill>
                <a:latin typeface="Times New Roman" pitchFamily="18" charset="0"/>
                <a:cs typeface="Times New Roman" pitchFamily="18" charset="0"/>
              </a:rPr>
              <a:t>Professor, Department of Obstetrics and Gynecology, JSS Medical College, JSS Academy of Higher Education &amp; Research, 570015, India</a:t>
            </a:r>
            <a:endParaRPr lang="en-US" sz="1200" dirty="0">
              <a:solidFill>
                <a:schemeClr val="tx2">
                  <a:lumMod val="75000"/>
                </a:schemeClr>
              </a:solidFill>
              <a:latin typeface="Times New Roman" pitchFamily="18" charset="0"/>
              <a:cs typeface="Times New Roman" pitchFamily="18" charset="0"/>
            </a:endParaRPr>
          </a:p>
          <a:p>
            <a:pPr algn="just"/>
            <a:endParaRPr lang="en-US" sz="1400" dirty="0">
              <a:solidFill>
                <a:schemeClr val="tx2">
                  <a:lumMod val="75000"/>
                </a:schemeClr>
              </a:solidFill>
              <a:latin typeface="Times New Roman" pitchFamily="18" charset="0"/>
              <a:cs typeface="Times New Roman" pitchFamily="18" charset="0"/>
            </a:endParaRPr>
          </a:p>
        </p:txBody>
      </p:sp>
      <p:pic>
        <p:nvPicPr>
          <p:cNvPr id="4" name="Picture 2" descr="C:\Users\User\Pictures\New folder\JSS LOGO.png"/>
          <p:cNvPicPr>
            <a:picLocks noChangeAspect="1" noChangeArrowheads="1"/>
          </p:cNvPicPr>
          <p:nvPr/>
        </p:nvPicPr>
        <p:blipFill>
          <a:blip r:embed="rId2"/>
          <a:srcRect/>
          <a:stretch>
            <a:fillRect/>
          </a:stretch>
        </p:blipFill>
        <p:spPr bwMode="auto">
          <a:xfrm>
            <a:off x="0" y="1600200"/>
            <a:ext cx="1143000" cy="9222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020762"/>
          </a:xfrm>
          <a:solidFill>
            <a:schemeClr val="accent5">
              <a:lumMod val="60000"/>
              <a:lumOff val="40000"/>
            </a:schemeClr>
          </a:solidFill>
          <a:ln>
            <a:solidFill>
              <a:schemeClr val="tx1"/>
            </a:solidFill>
          </a:ln>
        </p:spPr>
        <p:txBody>
          <a:bodyPr>
            <a:normAutofit fontScale="90000"/>
          </a:bodyPr>
          <a:lstStyle/>
          <a:p>
            <a:r>
              <a:rPr lang="en-US" sz="3200" b="1" dirty="0" smtClean="0">
                <a:latin typeface="Times New Roman" pitchFamily="18" charset="0"/>
                <a:cs typeface="Times New Roman" pitchFamily="18" charset="0"/>
              </a:rPr>
              <a:t>DNA extraction &amp; Polymerase Chain Reaction for HPV detection</a:t>
            </a:r>
            <a:endParaRPr lang="en-US" sz="3200" dirty="0"/>
          </a:p>
        </p:txBody>
      </p:sp>
      <p:sp>
        <p:nvSpPr>
          <p:cNvPr id="3" name="Content Placeholder 2"/>
          <p:cNvSpPr>
            <a:spLocks noGrp="1"/>
          </p:cNvSpPr>
          <p:nvPr>
            <p:ph idx="1"/>
          </p:nvPr>
        </p:nvSpPr>
        <p:spPr>
          <a:xfrm>
            <a:off x="457200" y="1295400"/>
            <a:ext cx="8229600" cy="5410200"/>
          </a:xfrm>
        </p:spPr>
        <p:txBody>
          <a:bodyPr>
            <a:normAutofit fontScale="25000" lnSpcReduction="20000"/>
          </a:bodyPr>
          <a:lstStyle/>
          <a:p>
            <a:pPr algn="ctr">
              <a:buNone/>
            </a:pPr>
            <a:r>
              <a:rPr lang="en-US" b="1" i="1" dirty="0" smtClean="0"/>
              <a:t> </a:t>
            </a:r>
            <a:endParaRPr lang="en-US" b="1" dirty="0" smtClean="0">
              <a:latin typeface="Times New Roman" pitchFamily="18" charset="0"/>
              <a:cs typeface="Times New Roman" pitchFamily="18" charset="0"/>
            </a:endParaRPr>
          </a:p>
          <a:p>
            <a:pPr algn="just">
              <a:lnSpc>
                <a:spcPct val="170000"/>
              </a:lnSpc>
            </a:pPr>
            <a:r>
              <a:rPr lang="en-US" sz="6400" dirty="0" smtClean="0">
                <a:latin typeface="Times New Roman" pitchFamily="18" charset="0"/>
                <a:cs typeface="Times New Roman" pitchFamily="18" charset="0"/>
              </a:rPr>
              <a:t>Samples </a:t>
            </a:r>
            <a:r>
              <a:rPr lang="en-US" sz="6400" dirty="0">
                <a:latin typeface="Times New Roman" pitchFamily="18" charset="0"/>
                <a:cs typeface="Times New Roman" pitchFamily="18" charset="0"/>
              </a:rPr>
              <a:t>are collected using </a:t>
            </a:r>
            <a:r>
              <a:rPr lang="en-US" sz="6400" dirty="0" err="1">
                <a:latin typeface="Times New Roman" pitchFamily="18" charset="0"/>
                <a:cs typeface="Times New Roman" pitchFamily="18" charset="0"/>
              </a:rPr>
              <a:t>cyto</a:t>
            </a:r>
            <a:r>
              <a:rPr lang="en-US" sz="6400" dirty="0">
                <a:latin typeface="Times New Roman" pitchFamily="18" charset="0"/>
                <a:cs typeface="Times New Roman" pitchFamily="18" charset="0"/>
              </a:rPr>
              <a:t> brush was transferred to a sterile capped container and immediately transported to the hospital’s molecular laboratory</a:t>
            </a:r>
            <a:r>
              <a:rPr lang="en-US" sz="6400" dirty="0" smtClean="0">
                <a:latin typeface="Times New Roman" pitchFamily="18" charset="0"/>
                <a:cs typeface="Times New Roman" pitchFamily="18" charset="0"/>
              </a:rPr>
              <a:t>.</a:t>
            </a:r>
          </a:p>
          <a:p>
            <a:pPr algn="just">
              <a:lnSpc>
                <a:spcPct val="170000"/>
              </a:lnSpc>
            </a:pPr>
            <a:r>
              <a:rPr lang="en-US" sz="6400" dirty="0" smtClean="0">
                <a:latin typeface="Times New Roman" pitchFamily="18" charset="0"/>
                <a:cs typeface="Times New Roman" pitchFamily="18" charset="0"/>
              </a:rPr>
              <a:t> </a:t>
            </a:r>
            <a:r>
              <a:rPr lang="en-US" sz="6400" dirty="0">
                <a:latin typeface="Times New Roman" pitchFamily="18" charset="0"/>
                <a:cs typeface="Times New Roman" pitchFamily="18" charset="0"/>
              </a:rPr>
              <a:t>Samples were centrifuged at 10,000 rpm for 5min to pellet down the cells and the cells were subjected to DNA extraction. </a:t>
            </a:r>
            <a:endParaRPr lang="en-US" sz="6400" dirty="0" smtClean="0">
              <a:latin typeface="Times New Roman" pitchFamily="18" charset="0"/>
              <a:cs typeface="Times New Roman" pitchFamily="18" charset="0"/>
            </a:endParaRPr>
          </a:p>
          <a:p>
            <a:pPr algn="just">
              <a:lnSpc>
                <a:spcPct val="170000"/>
              </a:lnSpc>
            </a:pPr>
            <a:r>
              <a:rPr lang="en-US" sz="6400" dirty="0" smtClean="0">
                <a:latin typeface="Times New Roman" pitchFamily="18" charset="0"/>
                <a:cs typeface="Times New Roman" pitchFamily="18" charset="0"/>
              </a:rPr>
              <a:t>DNA </a:t>
            </a:r>
            <a:r>
              <a:rPr lang="en-US" sz="6400" dirty="0">
                <a:latin typeface="Times New Roman" pitchFamily="18" charset="0"/>
                <a:cs typeface="Times New Roman" pitchFamily="18" charset="0"/>
              </a:rPr>
              <a:t>from the samples </a:t>
            </a:r>
            <a:r>
              <a:rPr lang="en-US" sz="6400" dirty="0">
                <a:solidFill>
                  <a:srgbClr val="FF0000"/>
                </a:solidFill>
                <a:latin typeface="Times New Roman" pitchFamily="18" charset="0"/>
                <a:cs typeface="Times New Roman" pitchFamily="18" charset="0"/>
              </a:rPr>
              <a:t>was extracted using </a:t>
            </a:r>
            <a:r>
              <a:rPr lang="en-US" sz="6400" dirty="0" err="1">
                <a:solidFill>
                  <a:srgbClr val="FF0000"/>
                </a:solidFill>
                <a:latin typeface="Times New Roman" pitchFamily="18" charset="0"/>
                <a:cs typeface="Times New Roman" pitchFamily="18" charset="0"/>
              </a:rPr>
              <a:t>HiPuraTM</a:t>
            </a:r>
            <a:r>
              <a:rPr lang="en-US" sz="6400" dirty="0">
                <a:solidFill>
                  <a:srgbClr val="FF0000"/>
                </a:solidFill>
                <a:latin typeface="Times New Roman" pitchFamily="18" charset="0"/>
                <a:cs typeface="Times New Roman" pitchFamily="18" charset="0"/>
              </a:rPr>
              <a:t> Multi-sample DNA purification kit (</a:t>
            </a:r>
            <a:r>
              <a:rPr lang="en-US" sz="6400" dirty="0" err="1">
                <a:solidFill>
                  <a:srgbClr val="FF0000"/>
                </a:solidFill>
                <a:latin typeface="Times New Roman" pitchFamily="18" charset="0"/>
                <a:cs typeface="Times New Roman" pitchFamily="18" charset="0"/>
              </a:rPr>
              <a:t>HiMedia</a:t>
            </a:r>
            <a:r>
              <a:rPr lang="en-US" sz="6400" dirty="0">
                <a:solidFill>
                  <a:srgbClr val="FF0000"/>
                </a:solidFill>
                <a:latin typeface="Times New Roman" pitchFamily="18" charset="0"/>
                <a:cs typeface="Times New Roman" pitchFamily="18" charset="0"/>
              </a:rPr>
              <a:t>, India) according to the manufacturer’s instructions. </a:t>
            </a:r>
            <a:endParaRPr lang="en-US" sz="6400" dirty="0" smtClean="0">
              <a:solidFill>
                <a:srgbClr val="FF0000"/>
              </a:solidFill>
              <a:latin typeface="Times New Roman" pitchFamily="18" charset="0"/>
              <a:cs typeface="Times New Roman" pitchFamily="18" charset="0"/>
            </a:endParaRPr>
          </a:p>
          <a:p>
            <a:pPr algn="just">
              <a:lnSpc>
                <a:spcPct val="170000"/>
              </a:lnSpc>
            </a:pPr>
            <a:r>
              <a:rPr lang="en-US" sz="6400" dirty="0" smtClean="0">
                <a:solidFill>
                  <a:srgbClr val="FF0000"/>
                </a:solidFill>
                <a:latin typeface="Times New Roman" pitchFamily="18" charset="0"/>
                <a:cs typeface="Times New Roman" pitchFamily="18" charset="0"/>
              </a:rPr>
              <a:t>PCR was performed using consensus MY09/MY11 primers that targets a 450bp region in L1 gene of the HPV. </a:t>
            </a:r>
          </a:p>
          <a:p>
            <a:pPr algn="just">
              <a:lnSpc>
                <a:spcPct val="170000"/>
              </a:lnSpc>
            </a:pPr>
            <a:r>
              <a:rPr lang="en-US" sz="6400" dirty="0" smtClean="0">
                <a:solidFill>
                  <a:srgbClr val="FF0000"/>
                </a:solidFill>
                <a:latin typeface="Times New Roman" pitchFamily="18" charset="0"/>
                <a:cs typeface="Times New Roman" pitchFamily="18" charset="0"/>
              </a:rPr>
              <a:t>PCR was performed on </a:t>
            </a:r>
            <a:r>
              <a:rPr lang="en-US" sz="6400" dirty="0" err="1" smtClean="0">
                <a:solidFill>
                  <a:srgbClr val="FF0000"/>
                </a:solidFill>
                <a:latin typeface="Times New Roman" pitchFamily="18" charset="0"/>
                <a:cs typeface="Times New Roman" pitchFamily="18" charset="0"/>
              </a:rPr>
              <a:t>Eppendorf’s</a:t>
            </a:r>
            <a:r>
              <a:rPr lang="en-US" sz="6400" dirty="0" smtClean="0">
                <a:solidFill>
                  <a:srgbClr val="FF0000"/>
                </a:solidFill>
                <a:latin typeface="Times New Roman" pitchFamily="18" charset="0"/>
                <a:cs typeface="Times New Roman" pitchFamily="18" charset="0"/>
              </a:rPr>
              <a:t> </a:t>
            </a:r>
            <a:r>
              <a:rPr lang="en-US" sz="6400" dirty="0" err="1" smtClean="0">
                <a:solidFill>
                  <a:srgbClr val="FF0000"/>
                </a:solidFill>
                <a:latin typeface="Times New Roman" pitchFamily="18" charset="0"/>
                <a:cs typeface="Times New Roman" pitchFamily="18" charset="0"/>
              </a:rPr>
              <a:t>Mastercycler</a:t>
            </a:r>
            <a:r>
              <a:rPr lang="en-US" sz="6400" dirty="0" smtClean="0">
                <a:solidFill>
                  <a:srgbClr val="FF0000"/>
                </a:solidFill>
                <a:latin typeface="Times New Roman" pitchFamily="18" charset="0"/>
                <a:cs typeface="Times New Roman" pitchFamily="18" charset="0"/>
              </a:rPr>
              <a:t> gradient as described </a:t>
            </a:r>
            <a:r>
              <a:rPr lang="en-US" sz="6400" dirty="0" smtClean="0">
                <a:latin typeface="Times New Roman" pitchFamily="18" charset="0"/>
                <a:cs typeface="Times New Roman" pitchFamily="18" charset="0"/>
              </a:rPr>
              <a:t> [13].</a:t>
            </a:r>
          </a:p>
          <a:p>
            <a:pPr algn="just">
              <a:lnSpc>
                <a:spcPct val="170000"/>
              </a:lnSpc>
            </a:pPr>
            <a:r>
              <a:rPr lang="en-US" sz="6400" dirty="0" smtClean="0">
                <a:latin typeface="Times New Roman" pitchFamily="18" charset="0"/>
                <a:cs typeface="Times New Roman" pitchFamily="18" charset="0"/>
              </a:rPr>
              <a:t>The positive DNA samples from the PCR was then subjected to type specific PCR with specific primers. </a:t>
            </a:r>
          </a:p>
          <a:p>
            <a:pPr algn="just">
              <a:lnSpc>
                <a:spcPct val="170000"/>
              </a:lnSpc>
            </a:pPr>
            <a:r>
              <a:rPr lang="en-US" sz="6400" dirty="0" smtClean="0">
                <a:latin typeface="Times New Roman" pitchFamily="18" charset="0"/>
                <a:cs typeface="Times New Roman" pitchFamily="18" charset="0"/>
              </a:rPr>
              <a:t>Previously described primers described by K </a:t>
            </a:r>
            <a:r>
              <a:rPr lang="en-US" sz="6400" dirty="0" err="1" smtClean="0">
                <a:latin typeface="Times New Roman" pitchFamily="18" charset="0"/>
                <a:cs typeface="Times New Roman" pitchFamily="18" charset="0"/>
              </a:rPr>
              <a:t>Bandhary,</a:t>
            </a:r>
            <a:r>
              <a:rPr lang="en-US" sz="6400" i="1" dirty="0" err="1" smtClean="0">
                <a:latin typeface="Times New Roman" pitchFamily="18" charset="0"/>
                <a:cs typeface="Times New Roman" pitchFamily="18" charset="0"/>
              </a:rPr>
              <a:t>et.al</a:t>
            </a:r>
            <a:r>
              <a:rPr lang="en-US" sz="6400" i="1"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 [14] were utilized for the PCR experiments</a:t>
            </a:r>
          </a:p>
          <a:p>
            <a:pPr algn="just">
              <a:lnSpc>
                <a:spcPct val="170000"/>
              </a:lnSpc>
            </a:pPr>
            <a:endParaRPr lang="en-US" sz="3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944562"/>
          </a:xfrm>
          <a:solidFill>
            <a:schemeClr val="accent5">
              <a:lumMod val="60000"/>
              <a:lumOff val="40000"/>
            </a:schemeClr>
          </a:solidFill>
          <a:ln>
            <a:solidFill>
              <a:schemeClr val="tx1"/>
            </a:solidFill>
          </a:ln>
        </p:spPr>
        <p:txBody>
          <a:bodyPr>
            <a:normAutofit/>
          </a:bodyPr>
          <a:lstStyle/>
          <a:p>
            <a:pPr algn="l"/>
            <a:r>
              <a:rPr lang="en-US" sz="3200" b="1" dirty="0" smtClean="0">
                <a:latin typeface="Times New Roman" pitchFamily="18" charset="0"/>
                <a:cs typeface="Times New Roman" pitchFamily="18" charset="0"/>
              </a:rPr>
              <a:t>P16 &amp; kI67 immunocytochemistry with cell blocks</a:t>
            </a:r>
            <a:r>
              <a:rPr lang="en-US" sz="1900" dirty="0" smtClean="0">
                <a:latin typeface="Times New Roman" pitchFamily="18" charset="0"/>
                <a:cs typeface="Times New Roman" pitchFamily="18" charset="0"/>
              </a:rPr>
              <a:t>  </a:t>
            </a:r>
          </a:p>
        </p:txBody>
      </p:sp>
      <p:sp>
        <p:nvSpPr>
          <p:cNvPr id="3" name="Content Placeholder 2"/>
          <p:cNvSpPr>
            <a:spLocks noGrp="1"/>
          </p:cNvSpPr>
          <p:nvPr>
            <p:ph idx="1"/>
          </p:nvPr>
        </p:nvSpPr>
        <p:spPr>
          <a:xfrm>
            <a:off x="457200" y="1219200"/>
            <a:ext cx="8229600" cy="4906963"/>
          </a:xfrm>
        </p:spPr>
        <p:txBody>
          <a:bodyPr>
            <a:normAutofit/>
          </a:bodyPr>
          <a:lstStyle/>
          <a:p>
            <a:pPr algn="just">
              <a:lnSpc>
                <a:spcPct val="150000"/>
              </a:lnSpc>
            </a:pPr>
            <a:r>
              <a:rPr lang="en-US" sz="1800" dirty="0" smtClean="0">
                <a:latin typeface="Times New Roman" pitchFamily="18" charset="0"/>
                <a:cs typeface="Times New Roman" pitchFamily="18" charset="0"/>
              </a:rPr>
              <a:t>Immunocytochemistry </a:t>
            </a:r>
            <a:r>
              <a:rPr lang="en-US" sz="1800" dirty="0">
                <a:latin typeface="Times New Roman" pitchFamily="18" charset="0"/>
                <a:cs typeface="Times New Roman" pitchFamily="18" charset="0"/>
              </a:rPr>
              <a:t>was performed on the formalin-fixed and paraffin-embedded cell block sections by </a:t>
            </a:r>
            <a:r>
              <a:rPr lang="en-US" sz="1800" dirty="0">
                <a:solidFill>
                  <a:srgbClr val="FF0000"/>
                </a:solidFill>
                <a:latin typeface="Times New Roman" pitchFamily="18" charset="0"/>
                <a:cs typeface="Times New Roman" pitchFamily="18" charset="0"/>
              </a:rPr>
              <a:t>DAB chromogen method.</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lgn="just">
              <a:lnSpc>
                <a:spcPct val="150000"/>
              </a:lnSpc>
            </a:pPr>
            <a:r>
              <a:rPr lang="en-US" sz="1800" dirty="0" smtClean="0">
                <a:latin typeface="Times New Roman" pitchFamily="18" charset="0"/>
                <a:cs typeface="Times New Roman" pitchFamily="18" charset="0"/>
              </a:rPr>
              <a:t>Mouse </a:t>
            </a:r>
            <a:r>
              <a:rPr lang="en-US" sz="1800" dirty="0">
                <a:latin typeface="Times New Roman" pitchFamily="18" charset="0"/>
                <a:cs typeface="Times New Roman" pitchFamily="18" charset="0"/>
              </a:rPr>
              <a:t>monoclonal anti-p16 antibody was </a:t>
            </a:r>
            <a:r>
              <a:rPr lang="en-US" sz="1800" dirty="0" smtClean="0">
                <a:latin typeface="Times New Roman" pitchFamily="18" charset="0"/>
                <a:cs typeface="Times New Roman" pitchFamily="18" charset="0"/>
              </a:rPr>
              <a:t>used </a:t>
            </a:r>
            <a:r>
              <a:rPr lang="en-US" sz="1800" dirty="0" smtClean="0">
                <a:solidFill>
                  <a:srgbClr val="FF0000"/>
                </a:solidFill>
                <a:latin typeface="Times New Roman" pitchFamily="18" charset="0"/>
                <a:cs typeface="Times New Roman" pitchFamily="18" charset="0"/>
              </a:rPr>
              <a:t>for p16 marker</a:t>
            </a:r>
          </a:p>
          <a:p>
            <a:pPr algn="just">
              <a:lnSpc>
                <a:spcPct val="150000"/>
              </a:lnSpc>
            </a:pP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Scoring was done as </a:t>
            </a:r>
            <a:r>
              <a:rPr lang="en-US" sz="1800" dirty="0" smtClean="0">
                <a:latin typeface="Times New Roman" pitchFamily="18" charset="0"/>
                <a:cs typeface="Times New Roman" pitchFamily="18" charset="0"/>
              </a:rPr>
              <a:t>following:</a:t>
            </a:r>
          </a:p>
          <a:p>
            <a:pPr algn="just">
              <a:lnSpc>
                <a:spcPct val="200000"/>
              </a:lnSpc>
            </a:pPr>
            <a:r>
              <a:rPr lang="en-US" sz="1800" dirty="0" smtClean="0">
                <a:solidFill>
                  <a:srgbClr val="FF0000"/>
                </a:solidFill>
                <a:latin typeface="Times New Roman" pitchFamily="18" charset="0"/>
                <a:cs typeface="Times New Roman" pitchFamily="18" charset="0"/>
              </a:rPr>
              <a:t>Negative (no staining or &lt;3 positively stained cells), 1+(3-10 positively stained cells), 2+(&gt;10 positively stained cells</a:t>
            </a:r>
            <a:r>
              <a:rPr lang="en-US" sz="1800" dirty="0" smtClean="0">
                <a:latin typeface="Times New Roman" pitchFamily="18" charset="0"/>
                <a:cs typeface="Times New Roman" pitchFamily="18" charset="0"/>
              </a:rPr>
              <a:t>). </a:t>
            </a:r>
          </a:p>
          <a:p>
            <a:pPr algn="just">
              <a:lnSpc>
                <a:spcPct val="200000"/>
              </a:lnSpc>
            </a:pPr>
            <a:r>
              <a:rPr lang="en-US" sz="1800" dirty="0" smtClean="0">
                <a:latin typeface="Times New Roman" pitchFamily="18" charset="0"/>
                <a:cs typeface="Times New Roman" pitchFamily="18" charset="0"/>
              </a:rPr>
              <a:t>Along with the cell number, staining intensity was also taken into consideration.</a:t>
            </a:r>
          </a:p>
          <a:p>
            <a:pPr algn="just">
              <a:lnSpc>
                <a:spcPct val="200000"/>
              </a:lnSpc>
            </a:pPr>
            <a:r>
              <a:rPr lang="en-US" sz="1800" dirty="0" smtClean="0">
                <a:latin typeface="Times New Roman" pitchFamily="18" charset="0"/>
                <a:cs typeface="Times New Roman" pitchFamily="18" charset="0"/>
              </a:rPr>
              <a:t> For </a:t>
            </a:r>
            <a:r>
              <a:rPr lang="en-US" sz="1800" dirty="0" smtClean="0">
                <a:solidFill>
                  <a:srgbClr val="FF0000"/>
                </a:solidFill>
                <a:latin typeface="Times New Roman" pitchFamily="18" charset="0"/>
                <a:cs typeface="Times New Roman" pitchFamily="18" charset="0"/>
              </a:rPr>
              <a:t>ki67 only nuclear staining </a:t>
            </a:r>
            <a:r>
              <a:rPr lang="en-US" sz="1800" dirty="0" smtClean="0">
                <a:latin typeface="Times New Roman" pitchFamily="18" charset="0"/>
                <a:cs typeface="Times New Roman" pitchFamily="18" charset="0"/>
              </a:rPr>
              <a:t>with less than or more than 10 cells were taken as weak or strong positivity.</a:t>
            </a:r>
            <a:endParaRPr lang="en-US" sz="1800" dirty="0" smtClean="0"/>
          </a:p>
          <a:p>
            <a:pPr algn="just">
              <a:lnSpc>
                <a:spcPct val="150000"/>
              </a:lnSpc>
              <a:buNone/>
            </a:pP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5">
              <a:lumMod val="60000"/>
              <a:lumOff val="40000"/>
            </a:schemeClr>
          </a:solidFill>
          <a:ln>
            <a:solidFill>
              <a:schemeClr val="tx1"/>
            </a:solidFill>
          </a:ln>
        </p:spPr>
        <p:txBody>
          <a:bodyPr>
            <a:normAutofit/>
          </a:bodyPr>
          <a:lstStyle/>
          <a:p>
            <a:pPr algn="l"/>
            <a:r>
              <a:rPr lang="en-US" sz="3200" b="1" dirty="0" smtClean="0">
                <a:latin typeface="Times New Roman" pitchFamily="18" charset="0"/>
                <a:cs typeface="Times New Roman" pitchFamily="18" charset="0"/>
              </a:rPr>
              <a:t>Visual inspection with acetic acid (VIA)</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1800" dirty="0" smtClean="0">
                <a:latin typeface="Times New Roman" pitchFamily="18" charset="0"/>
                <a:cs typeface="Times New Roman" pitchFamily="18" charset="0"/>
              </a:rPr>
              <a:t>We </a:t>
            </a:r>
            <a:r>
              <a:rPr lang="en-US" sz="1800" dirty="0">
                <a:latin typeface="Times New Roman" pitchFamily="18" charset="0"/>
                <a:cs typeface="Times New Roman" pitchFamily="18" charset="0"/>
              </a:rPr>
              <a:t>conducted a study with a primary health centre for correlation of VIA with CPS </a:t>
            </a:r>
            <a:r>
              <a:rPr lang="en-US" sz="1800" dirty="0" smtClean="0">
                <a:latin typeface="Times New Roman" pitchFamily="18" charset="0"/>
                <a:cs typeface="Times New Roman" pitchFamily="18" charset="0"/>
              </a:rPr>
              <a:t>on   100 </a:t>
            </a:r>
            <a:r>
              <a:rPr lang="en-US" sz="1800" dirty="0">
                <a:latin typeface="Times New Roman" pitchFamily="18" charset="0"/>
                <a:cs typeface="Times New Roman" pitchFamily="18" charset="0"/>
              </a:rPr>
              <a:t>cases at healthcare camps. </a:t>
            </a:r>
            <a:endParaRPr lang="en-US" sz="1800" dirty="0" smtClean="0">
              <a:latin typeface="Times New Roman" pitchFamily="18" charset="0"/>
              <a:cs typeface="Times New Roman" pitchFamily="18" charset="0"/>
            </a:endParaRPr>
          </a:p>
          <a:p>
            <a:pPr>
              <a:lnSpc>
                <a:spcPct val="150000"/>
              </a:lnSpc>
            </a:pP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study took into consideration whether the </a:t>
            </a:r>
            <a:r>
              <a:rPr lang="en-US" sz="1800" dirty="0">
                <a:solidFill>
                  <a:srgbClr val="FF0000"/>
                </a:solidFill>
                <a:latin typeface="Times New Roman" pitchFamily="18" charset="0"/>
                <a:cs typeface="Times New Roman" pitchFamily="18" charset="0"/>
              </a:rPr>
              <a:t>VIA test was adequate or inadequate with visualization of the squamocolumnar junction or not. </a:t>
            </a:r>
            <a:endParaRPr lang="en-US" sz="1800" dirty="0" smtClean="0">
              <a:solidFill>
                <a:srgbClr val="FF0000"/>
              </a:solidFill>
              <a:latin typeface="Times New Roman" pitchFamily="18" charset="0"/>
              <a:cs typeface="Times New Roman" pitchFamily="18" charset="0"/>
            </a:endParaRPr>
          </a:p>
          <a:p>
            <a:pPr algn="just">
              <a:lnSpc>
                <a:spcPct val="150000"/>
              </a:lnSpc>
            </a:pPr>
            <a:r>
              <a:rPr lang="en-US" sz="1800" dirty="0" smtClean="0">
                <a:latin typeface="Times New Roman" pitchFamily="18" charset="0"/>
                <a:cs typeface="Times New Roman" pitchFamily="18" charset="0"/>
              </a:rPr>
              <a:t>Pap smears with Ayre’s spatula were taken by trained health workers at these camps.</a:t>
            </a:r>
          </a:p>
          <a:p>
            <a:pPr algn="just">
              <a:lnSpc>
                <a:spcPct val="150000"/>
              </a:lnSpc>
            </a:pPr>
            <a:r>
              <a:rPr lang="en-US" sz="1800" dirty="0" smtClean="0">
                <a:solidFill>
                  <a:srgbClr val="FF0000"/>
                </a:solidFill>
                <a:latin typeface="Times New Roman" pitchFamily="18" charset="0"/>
                <a:cs typeface="Times New Roman" pitchFamily="18" charset="0"/>
              </a:rPr>
              <a:t> 5% acetoacetic acid was applied to the cervix which was visualized by a Gynecologist or the health worker. </a:t>
            </a:r>
            <a:endParaRPr lang="en-US" sz="1800" dirty="0" smtClean="0">
              <a:solidFill>
                <a:srgbClr val="FF0000"/>
              </a:solidFill>
            </a:endParaRPr>
          </a:p>
          <a:p>
            <a:pPr algn="just">
              <a:lnSpc>
                <a:spcPct val="150000"/>
              </a:lnSpc>
            </a:pP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85000" lnSpcReduction="10000"/>
          </a:bodyPr>
          <a:lstStyle/>
          <a:p>
            <a:pPr>
              <a:lnSpc>
                <a:spcPct val="200000"/>
              </a:lnSpc>
            </a:pPr>
            <a:r>
              <a:rPr lang="en-US" sz="2400" dirty="0" smtClean="0">
                <a:latin typeface="Times New Roman" pitchFamily="18" charset="0"/>
                <a:cs typeface="Times New Roman" pitchFamily="18" charset="0"/>
              </a:rPr>
              <a:t>A total of 68 samples were subjected to HPV detection and genotyping by PCR in our study. </a:t>
            </a:r>
          </a:p>
          <a:p>
            <a:pPr>
              <a:lnSpc>
                <a:spcPct val="200000"/>
              </a:lnSpc>
            </a:pPr>
            <a:r>
              <a:rPr lang="en-US" sz="2400" dirty="0" smtClean="0">
                <a:latin typeface="Times New Roman" pitchFamily="18" charset="0"/>
                <a:cs typeface="Times New Roman" pitchFamily="18" charset="0"/>
              </a:rPr>
              <a:t>Out of 68 cases, 12 were positive for HPV (8.16%) and out of these 12 HPV positive cases 7 were positive for high risk HPV type 16. </a:t>
            </a:r>
          </a:p>
          <a:p>
            <a:pPr>
              <a:lnSpc>
                <a:spcPct val="200000"/>
              </a:lnSpc>
            </a:pPr>
            <a:r>
              <a:rPr lang="en-US" sz="2400" dirty="0" smtClean="0">
                <a:latin typeface="Times New Roman" pitchFamily="18" charset="0"/>
                <a:cs typeface="Times New Roman" pitchFamily="18" charset="0"/>
              </a:rPr>
              <a:t>None of the samples were HPV 18 positive. </a:t>
            </a:r>
          </a:p>
          <a:p>
            <a:pPr>
              <a:lnSpc>
                <a:spcPct val="200000"/>
              </a:lnSpc>
            </a:pPr>
            <a:r>
              <a:rPr lang="en-US" sz="2400" dirty="0" smtClean="0">
                <a:latin typeface="Times New Roman" pitchFamily="18" charset="0"/>
                <a:cs typeface="Times New Roman" pitchFamily="18" charset="0"/>
              </a:rPr>
              <a:t>Since we did not have positive controls for other high risk HPV subtypes, we could not test the status of these samples for other HPV subtypes.</a:t>
            </a:r>
            <a:endParaRPr lang="en-US" sz="2400" dirty="0" smtClean="0"/>
          </a:p>
          <a:p>
            <a:pPr>
              <a:lnSpc>
                <a:spcPct val="200000"/>
              </a:lnSpc>
              <a:buNone/>
            </a:pPr>
            <a:endParaRPr lang="en-US" sz="2400" dirty="0" smtClean="0">
              <a:latin typeface="Times New Roman" pitchFamily="18" charset="0"/>
              <a:cs typeface="Times New Roman" pitchFamily="18" charset="0"/>
            </a:endParaRPr>
          </a:p>
          <a:p>
            <a:pPr>
              <a:lnSpc>
                <a:spcPct val="200000"/>
              </a:lnSpc>
            </a:pPr>
            <a:endParaRPr lang="en-US" dirty="0"/>
          </a:p>
        </p:txBody>
      </p:sp>
      <p:sp>
        <p:nvSpPr>
          <p:cNvPr id="6" name="Title 5"/>
          <p:cNvSpPr>
            <a:spLocks noGrp="1"/>
          </p:cNvSpPr>
          <p:nvPr>
            <p:ph type="title"/>
          </p:nvPr>
        </p:nvSpPr>
        <p:spPr>
          <a:xfrm>
            <a:off x="304800" y="0"/>
            <a:ext cx="8229600" cy="884238"/>
          </a:xfrm>
          <a:solidFill>
            <a:schemeClr val="accent5">
              <a:lumMod val="60000"/>
              <a:lumOff val="40000"/>
            </a:schemeClr>
          </a:solidFill>
          <a:ln w="127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lstStyle/>
          <a:p>
            <a:r>
              <a:rPr lang="en-US" b="1" dirty="0" smtClean="0">
                <a:solidFill>
                  <a:schemeClr val="tx1"/>
                </a:solidFill>
                <a:latin typeface="Times New Roman" pitchFamily="18" charset="0"/>
                <a:cs typeface="Times New Roman" pitchFamily="18" charset="0"/>
              </a:rPr>
              <a:t>RESULTS</a:t>
            </a:r>
            <a:endParaRPr lang="en-US"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1295400" y="609600"/>
            <a:ext cx="6172200" cy="2057400"/>
          </a:xfrm>
          <a:prstGeom prst="rect">
            <a:avLst/>
          </a:prstGeom>
          <a:ln>
            <a:solidFill>
              <a:schemeClr val="tx1"/>
            </a:solidFill>
          </a:ln>
        </p:spPr>
      </p:pic>
      <p:sp>
        <p:nvSpPr>
          <p:cNvPr id="1025" name="Rectangle 1"/>
          <p:cNvSpPr>
            <a:spLocks noChangeArrowheads="1"/>
          </p:cNvSpPr>
          <p:nvPr/>
        </p:nvSpPr>
        <p:spPr bwMode="auto">
          <a:xfrm>
            <a:off x="1295400" y="2743200"/>
            <a:ext cx="6248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81150" algn="l"/>
              </a:tabLst>
            </a:pPr>
            <a:r>
              <a:rPr kumimoji="0" lang="en-US" altLang="zh-CN" sz="12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Figure 1</a:t>
            </a:r>
            <a:r>
              <a:rPr kumimoji="0" lang="en-US" altLang="zh-CN" sz="120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altLang="zh-CN" sz="12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altLang="zh-CN"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Representative gel image showing amplified HPV gene product of 450bp(M= Marker, PC= Positive control)</a:t>
            </a:r>
            <a:endParaRPr kumimoji="0" lang="en-US" altLang="zh-CN" sz="1200" b="1"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p:nvPr/>
        </p:nvPicPr>
        <p:blipFill rotWithShape="1">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b="17343"/>
          <a:stretch/>
        </p:blipFill>
        <p:spPr bwMode="auto">
          <a:xfrm>
            <a:off x="1295400" y="3429000"/>
            <a:ext cx="6172200" cy="2209800"/>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ext>
          </a:extLst>
        </p:spPr>
      </p:pic>
      <p:sp>
        <p:nvSpPr>
          <p:cNvPr id="1026" name="Rectangle 2"/>
          <p:cNvSpPr>
            <a:spLocks noChangeArrowheads="1"/>
          </p:cNvSpPr>
          <p:nvPr/>
        </p:nvSpPr>
        <p:spPr bwMode="auto">
          <a:xfrm>
            <a:off x="1295400" y="5867400"/>
            <a:ext cx="7620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81150" algn="l"/>
              </a:tabLst>
            </a:pPr>
            <a:r>
              <a:rPr kumimoji="0" lang="en-US" altLang="zh-CN" sz="12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Figure 2:</a:t>
            </a:r>
            <a:r>
              <a:rPr kumimoji="0" lang="en-US" altLang="zh-CN"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Representative gel image showing amplified HPV 16 gene product of 468bp (M= Marker, </a:t>
            </a:r>
          </a:p>
          <a:p>
            <a:pPr marL="0" marR="0" lvl="0" indent="0" algn="l" defTabSz="914400" rtl="0" eaLnBrk="1" fontAlgn="base" latinLnBrk="0" hangingPunct="1">
              <a:lnSpc>
                <a:spcPct val="100000"/>
              </a:lnSpc>
              <a:spcBef>
                <a:spcPct val="0"/>
              </a:spcBef>
              <a:spcAft>
                <a:spcPct val="0"/>
              </a:spcAft>
              <a:buClrTx/>
              <a:buSzTx/>
              <a:buFontTx/>
              <a:buNone/>
              <a:tabLst>
                <a:tab pos="1581150" algn="l"/>
              </a:tabLst>
            </a:pPr>
            <a:r>
              <a:rPr kumimoji="0" lang="en-US" altLang="zh-CN"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PC= Positive control, NC= Negative control)</a:t>
            </a:r>
            <a:endParaRPr kumimoji="0" lang="en-US" altLang="zh-CN" sz="1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019800"/>
          </a:xfrm>
        </p:spPr>
        <p:txBody>
          <a:bodyPr/>
          <a:lstStyle/>
          <a:p>
            <a:pPr algn="just">
              <a:lnSpc>
                <a:spcPct val="150000"/>
              </a:lnSpc>
            </a:pPr>
            <a:r>
              <a:rPr lang="en-US" sz="1800" dirty="0">
                <a:latin typeface="Times New Roman" pitchFamily="18" charset="0"/>
                <a:cs typeface="Times New Roman" pitchFamily="18" charset="0"/>
              </a:rPr>
              <a:t>Twenty five cases of cell block with HPV correlation showed 6 cases with HPV positivity.  All 25 cases were subjected to </a:t>
            </a:r>
            <a:r>
              <a:rPr lang="en-US" sz="1800" dirty="0" smtClean="0">
                <a:latin typeface="Times New Roman" pitchFamily="18" charset="0"/>
                <a:cs typeface="Times New Roman" pitchFamily="18" charset="0"/>
              </a:rPr>
              <a:t>p16 </a:t>
            </a:r>
            <a:r>
              <a:rPr lang="en-US" sz="1800" baseline="30000" dirty="0" smtClean="0">
                <a:latin typeface="Times New Roman" pitchFamily="18" charset="0"/>
                <a:cs typeface="Times New Roman" pitchFamily="18" charset="0"/>
              </a:rPr>
              <a:t>ink4a</a:t>
            </a:r>
            <a:r>
              <a:rPr lang="en-US" sz="1800" dirty="0" smtClean="0">
                <a:latin typeface="Times New Roman" pitchFamily="18" charset="0"/>
                <a:cs typeface="Times New Roman" pitchFamily="18" charset="0"/>
              </a:rPr>
              <a:t>  and KI 67</a:t>
            </a:r>
            <a:endParaRPr lang="en-US" sz="1800" baseline="30000" dirty="0" smtClean="0">
              <a:latin typeface="Times New Roman" pitchFamily="18" charset="0"/>
              <a:cs typeface="Times New Roman" pitchFamily="18" charset="0"/>
            </a:endParaRPr>
          </a:p>
          <a:p>
            <a:pPr algn="just">
              <a:lnSpc>
                <a:spcPct val="150000"/>
              </a:lnSpc>
            </a:pP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of which 18 cases of chronic </a:t>
            </a:r>
            <a:r>
              <a:rPr lang="en-US" sz="1800" dirty="0" err="1">
                <a:latin typeface="Times New Roman" pitchFamily="18" charset="0"/>
                <a:cs typeface="Times New Roman" pitchFamily="18" charset="0"/>
              </a:rPr>
              <a:t>cervicitis</a:t>
            </a:r>
            <a:r>
              <a:rPr lang="en-US" sz="1800" dirty="0">
                <a:latin typeface="Times New Roman" pitchFamily="18" charset="0"/>
                <a:cs typeface="Times New Roman" pitchFamily="18" charset="0"/>
              </a:rPr>
              <a:t> were negative, two cases of </a:t>
            </a:r>
            <a:r>
              <a:rPr lang="en-US" sz="1800" dirty="0" err="1">
                <a:latin typeface="Times New Roman" pitchFamily="18" charset="0"/>
                <a:cs typeface="Times New Roman" pitchFamily="18" charset="0"/>
              </a:rPr>
              <a:t>koilocytic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atypia</a:t>
            </a:r>
            <a:r>
              <a:rPr lang="en-US" sz="1800" dirty="0">
                <a:latin typeface="Times New Roman" pitchFamily="18" charset="0"/>
                <a:cs typeface="Times New Roman" pitchFamily="18" charset="0"/>
              </a:rPr>
              <a:t> were negative, one case of LSIL was weak positive, two cases of HSIL  were strong positive and two cases of SCC were also strongly positive</a:t>
            </a:r>
            <a:r>
              <a:rPr lang="en-US" sz="1800" dirty="0" smtClean="0">
                <a:latin typeface="Times New Roman" pitchFamily="18" charset="0"/>
                <a:cs typeface="Times New Roman" pitchFamily="18" charset="0"/>
              </a:rPr>
              <a:t>.</a:t>
            </a:r>
          </a:p>
          <a:p>
            <a:pPr algn="just">
              <a:lnSpc>
                <a:spcPct val="150000"/>
              </a:lnSpc>
            </a:pPr>
            <a:endParaRPr lang="en-US" sz="1800" dirty="0">
              <a:latin typeface="Times New Roman" pitchFamily="18" charset="0"/>
              <a:cs typeface="Times New Roman" pitchFamily="18" charset="0"/>
            </a:endParaRPr>
          </a:p>
          <a:p>
            <a:endParaRPr lang="en-US" b="1" dirty="0"/>
          </a:p>
        </p:txBody>
      </p:sp>
      <p:pic>
        <p:nvPicPr>
          <p:cNvPr id="4" name="Content Placeholder 3"/>
          <p:cNvPicPr>
            <a:picLocks/>
          </p:cNvPicPr>
          <p:nvPr/>
        </p:nvPicPr>
        <p:blipFill rotWithShape="1">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l="2879" t="3232" r="6515" b="67071"/>
          <a:stretch/>
        </p:blipFill>
        <p:spPr bwMode="auto">
          <a:xfrm>
            <a:off x="685800" y="2743200"/>
            <a:ext cx="7696200" cy="3200400"/>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ext>
          </a:extLst>
        </p:spPr>
      </p:pic>
      <p:sp>
        <p:nvSpPr>
          <p:cNvPr id="22529" name="Rectangle 1"/>
          <p:cNvSpPr>
            <a:spLocks noChangeArrowheads="1"/>
          </p:cNvSpPr>
          <p:nvPr/>
        </p:nvSpPr>
        <p:spPr bwMode="auto">
          <a:xfrm>
            <a:off x="685800" y="6096000"/>
            <a:ext cx="63246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r>
              <a:rPr kumimoji="0" lang="en-US" altLang="zh-CN"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Figure 3:</a:t>
            </a:r>
            <a:r>
              <a:rPr kumimoji="0" lang="en-US" altLang="zh-CN"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Representative images of IHC stained for p16 and ki67 </a:t>
            </a:r>
            <a:r>
              <a:rPr kumimoji="0" lang="en-US" altLang="zh-CN" sz="1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immunomarkers</a:t>
            </a:r>
            <a:endParaRPr kumimoji="0" lang="en-US" altLang="zh-CN" sz="1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4294967295"/>
          </p:nvPr>
        </p:nvGraphicFramePr>
        <p:xfrm>
          <a:off x="381000" y="457197"/>
          <a:ext cx="8229600" cy="4953003"/>
        </p:xfrm>
        <a:graphic>
          <a:graphicData uri="http://schemas.openxmlformats.org/drawingml/2006/table">
            <a:tbl>
              <a:tblPr firstRow="1" bandRow="1">
                <a:tableStyleId>{5C22544A-7EE6-4342-B048-85BDC9FD1C3A}</a:tableStyleId>
              </a:tblPr>
              <a:tblGrid>
                <a:gridCol w="1699181"/>
                <a:gridCol w="1699181"/>
                <a:gridCol w="1699181"/>
                <a:gridCol w="1746877"/>
                <a:gridCol w="1385180"/>
              </a:tblGrid>
              <a:tr h="1106523">
                <a:tc>
                  <a:txBody>
                    <a:bodyPr/>
                    <a:lstStyle/>
                    <a:p>
                      <a:endParaRPr lang="en-US" dirty="0"/>
                    </a:p>
                  </a:txBody>
                  <a:tcPr marL="95879" marR="95879"/>
                </a:tc>
                <a:tc gridSpan="2">
                  <a:txBody>
                    <a:bodyPr/>
                    <a:lstStyle/>
                    <a:p>
                      <a:pPr algn="ctr"/>
                      <a:r>
                        <a:rPr lang="en-US" dirty="0" smtClean="0">
                          <a:latin typeface="Times New Roman" pitchFamily="18" charset="0"/>
                          <a:cs typeface="Times New Roman" pitchFamily="18" charset="0"/>
                        </a:rPr>
                        <a:t>HPV</a:t>
                      </a:r>
                      <a:r>
                        <a:rPr lang="en-US" baseline="0" dirty="0" smtClean="0">
                          <a:latin typeface="Times New Roman" pitchFamily="18" charset="0"/>
                          <a:cs typeface="Times New Roman" pitchFamily="18" charset="0"/>
                        </a:rPr>
                        <a:t> positive (n=11)</a:t>
                      </a:r>
                      <a:endParaRPr lang="en-US" dirty="0">
                        <a:latin typeface="Times New Roman" pitchFamily="18" charset="0"/>
                        <a:cs typeface="Times New Roman" pitchFamily="18" charset="0"/>
                      </a:endParaRPr>
                    </a:p>
                  </a:txBody>
                  <a:tcPr marL="95879" marR="95879"/>
                </a:tc>
                <a:tc h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HPV negative </a:t>
                      </a:r>
                    </a:p>
                    <a:p>
                      <a:endParaRPr lang="en-US" dirty="0">
                        <a:latin typeface="Times New Roman" pitchFamily="18" charset="0"/>
                        <a:cs typeface="Times New Roman" pitchFamily="18" charset="0"/>
                      </a:endParaRPr>
                    </a:p>
                  </a:txBody>
                  <a:tcPr marL="95879" marR="9587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 Total </a:t>
                      </a:r>
                    </a:p>
                    <a:p>
                      <a:endParaRPr lang="en-US" dirty="0"/>
                    </a:p>
                  </a:txBody>
                  <a:tcPr marL="95879" marR="95879"/>
                </a:tc>
              </a:tr>
              <a:tr h="641080">
                <a:tc>
                  <a:txBody>
                    <a:bodyPr/>
                    <a:lstStyle/>
                    <a:p>
                      <a:endParaRPr lang="en-US" dirty="0"/>
                    </a:p>
                  </a:txBody>
                  <a:tcPr marL="95879" marR="95879"/>
                </a:tc>
                <a:tc>
                  <a:txBody>
                    <a:bodyPr/>
                    <a:lstStyle/>
                    <a:p>
                      <a:pPr marL="0" marR="0" algn="ctr">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Negative HR-HPV(16/18)</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Positive HR-</a:t>
                      </a:r>
                      <a:endParaRPr lang="en-US" sz="1100" dirty="0">
                        <a:latin typeface="Calibri"/>
                        <a:ea typeface="Times New Roman"/>
                        <a:cs typeface="Times New Roman"/>
                      </a:endParaRPr>
                    </a:p>
                    <a:p>
                      <a:pPr marL="0" marR="0" algn="ctr">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HPV(16)</a:t>
                      </a:r>
                      <a:endParaRPr lang="en-US" sz="1100" dirty="0">
                        <a:latin typeface="Calibri"/>
                        <a:ea typeface="Times New Roman"/>
                        <a:cs typeface="Times New Roman"/>
                      </a:endParaRPr>
                    </a:p>
                  </a:txBody>
                  <a:tcPr marL="71909" marR="71909" marT="0" marB="0"/>
                </a:tc>
                <a:tc>
                  <a:txBody>
                    <a:bodyPr/>
                    <a:lstStyle/>
                    <a:p>
                      <a:endParaRPr lang="en-US" dirty="0"/>
                    </a:p>
                  </a:txBody>
                  <a:tcPr marL="95879" marR="95879"/>
                </a:tc>
                <a:tc>
                  <a:txBody>
                    <a:bodyPr/>
                    <a:lstStyle/>
                    <a:p>
                      <a:endParaRPr lang="en-US" dirty="0"/>
                    </a:p>
                  </a:txBody>
                  <a:tcPr marL="95879" marR="95879"/>
                </a:tc>
              </a:tr>
              <a:tr h="641080">
                <a:tc>
                  <a:txBody>
                    <a:bodyPr/>
                    <a:lstStyle/>
                    <a:p>
                      <a:pPr marL="0" marR="0" algn="just">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Chronic </a:t>
                      </a:r>
                      <a:r>
                        <a:rPr lang="en-US" sz="1000" b="1" dirty="0" err="1">
                          <a:solidFill>
                            <a:srgbClr val="000000"/>
                          </a:solidFill>
                          <a:latin typeface="Times New Roman"/>
                          <a:ea typeface="Calibri"/>
                          <a:cs typeface="Times New Roman"/>
                        </a:rPr>
                        <a:t>Cervicitis</a:t>
                      </a:r>
                      <a:r>
                        <a:rPr lang="en-US" sz="1000" b="1" dirty="0">
                          <a:solidFill>
                            <a:srgbClr val="000000"/>
                          </a:solidFill>
                          <a:latin typeface="Times New Roman"/>
                          <a:ea typeface="Calibri"/>
                          <a:cs typeface="Times New Roman"/>
                        </a:rPr>
                        <a:t> </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1</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pPr>
                      <a:r>
                        <a:rPr lang="en-US" sz="1000" b="1" dirty="0">
                          <a:solidFill>
                            <a:srgbClr val="FFFFFF"/>
                          </a:solidFill>
                          <a:latin typeface="Times New Roman"/>
                          <a:ea typeface="Calibri"/>
                          <a:cs typeface="Times New Roman"/>
                        </a:rPr>
                        <a:t>0</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6</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07</a:t>
                      </a:r>
                      <a:endParaRPr lang="en-US" sz="1100" dirty="0">
                        <a:latin typeface="Calibri"/>
                        <a:ea typeface="Times New Roman"/>
                        <a:cs typeface="Times New Roman"/>
                      </a:endParaRPr>
                    </a:p>
                  </a:txBody>
                  <a:tcPr marL="71909" marR="71909" marT="0" marB="0"/>
                </a:tc>
              </a:tr>
              <a:tr h="641080">
                <a:tc>
                  <a:txBody>
                    <a:bodyPr/>
                    <a:lstStyle/>
                    <a:p>
                      <a:pPr marL="0" marR="0" algn="just">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LGSIL </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a:solidFill>
                            <a:srgbClr val="000000"/>
                          </a:solidFill>
                          <a:latin typeface="Times New Roman"/>
                          <a:ea typeface="Calibri"/>
                          <a:cs typeface="Times New Roman"/>
                        </a:rPr>
                        <a:t>3</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pPr>
                      <a:r>
                        <a:rPr lang="en-US" sz="1000" dirty="0">
                          <a:latin typeface="Times New Roman"/>
                          <a:ea typeface="Calibri"/>
                          <a:cs typeface="Times New Roman"/>
                        </a:rPr>
                        <a:t>3</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4</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10</a:t>
                      </a:r>
                      <a:endParaRPr lang="en-US" sz="1100">
                        <a:latin typeface="Calibri"/>
                        <a:ea typeface="Times New Roman"/>
                        <a:cs typeface="Times New Roman"/>
                      </a:endParaRPr>
                    </a:p>
                  </a:txBody>
                  <a:tcPr marL="71909" marR="71909" marT="0" marB="0"/>
                </a:tc>
              </a:tr>
              <a:tr h="641080">
                <a:tc>
                  <a:txBody>
                    <a:bodyPr/>
                    <a:lstStyle/>
                    <a:p>
                      <a:pPr marL="0" marR="0" algn="just">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HGSIL </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a:solidFill>
                            <a:srgbClr val="000000"/>
                          </a:solidFill>
                          <a:latin typeface="Times New Roman"/>
                          <a:ea typeface="Calibri"/>
                          <a:cs typeface="Times New Roman"/>
                        </a:rPr>
                        <a:t>0</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pPr>
                      <a:r>
                        <a:rPr lang="en-US" sz="1000">
                          <a:latin typeface="Times New Roman"/>
                          <a:ea typeface="Calibri"/>
                          <a:cs typeface="Times New Roman"/>
                        </a:rPr>
                        <a:t>1</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6</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07</a:t>
                      </a:r>
                      <a:endParaRPr lang="en-US" sz="1100">
                        <a:latin typeface="Calibri"/>
                        <a:ea typeface="Times New Roman"/>
                        <a:cs typeface="Times New Roman"/>
                      </a:endParaRPr>
                    </a:p>
                  </a:txBody>
                  <a:tcPr marL="71909" marR="71909" marT="0" marB="0"/>
                </a:tc>
              </a:tr>
              <a:tr h="641080">
                <a:tc>
                  <a:txBody>
                    <a:bodyPr/>
                    <a:lstStyle/>
                    <a:p>
                      <a:pPr marL="0" marR="0" algn="just">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SCC </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0</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pPr>
                      <a:r>
                        <a:rPr lang="en-US" sz="1000">
                          <a:latin typeface="Times New Roman"/>
                          <a:ea typeface="Calibri"/>
                          <a:cs typeface="Times New Roman"/>
                        </a:rPr>
                        <a:t>3</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2</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05</a:t>
                      </a:r>
                      <a:endParaRPr lang="en-US" sz="1100">
                        <a:latin typeface="Calibri"/>
                        <a:ea typeface="Times New Roman"/>
                        <a:cs typeface="Times New Roman"/>
                      </a:endParaRPr>
                    </a:p>
                  </a:txBody>
                  <a:tcPr marL="71909" marR="71909" marT="0" marB="0"/>
                </a:tc>
              </a:tr>
              <a:tr h="641080">
                <a:tc>
                  <a:txBody>
                    <a:bodyPr/>
                    <a:lstStyle/>
                    <a:p>
                      <a:pPr marL="0" marR="0" algn="just">
                        <a:lnSpc>
                          <a:spcPct val="107000"/>
                        </a:lnSpc>
                        <a:spcBef>
                          <a:spcPts val="0"/>
                        </a:spcBef>
                        <a:spcAft>
                          <a:spcPts val="0"/>
                        </a:spcAft>
                        <a:tabLst>
                          <a:tab pos="1028700" algn="l"/>
                        </a:tabLst>
                      </a:pPr>
                      <a:r>
                        <a:rPr lang="en-US" sz="1000" b="1">
                          <a:solidFill>
                            <a:srgbClr val="000000"/>
                          </a:solidFill>
                          <a:latin typeface="Times New Roman"/>
                          <a:ea typeface="Calibri"/>
                          <a:cs typeface="Times New Roman"/>
                        </a:rPr>
                        <a:t>Total </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a:solidFill>
                            <a:srgbClr val="000000"/>
                          </a:solidFill>
                          <a:latin typeface="Times New Roman"/>
                          <a:ea typeface="Calibri"/>
                          <a:cs typeface="Times New Roman"/>
                        </a:rPr>
                        <a:t>4</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pPr>
                      <a:r>
                        <a:rPr lang="en-US" sz="1000">
                          <a:latin typeface="Times New Roman"/>
                          <a:ea typeface="Calibri"/>
                          <a:cs typeface="Times New Roman"/>
                        </a:rPr>
                        <a:t>7</a:t>
                      </a:r>
                      <a:endParaRPr lang="en-US" sz="110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18</a:t>
                      </a:r>
                      <a:endParaRPr lang="en-US" sz="1100" dirty="0">
                        <a:latin typeface="Calibri"/>
                        <a:ea typeface="Times New Roman"/>
                        <a:cs typeface="Times New Roman"/>
                      </a:endParaRPr>
                    </a:p>
                  </a:txBody>
                  <a:tcPr marL="71909" marR="71909" marT="0" marB="0"/>
                </a:tc>
                <a:tc>
                  <a:txBody>
                    <a:bodyPr/>
                    <a:lstStyle/>
                    <a:p>
                      <a:pPr marL="0" marR="0" algn="ctr">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29</a:t>
                      </a:r>
                      <a:endParaRPr lang="en-US" sz="1100" dirty="0">
                        <a:latin typeface="Calibri"/>
                        <a:ea typeface="Times New Roman"/>
                        <a:cs typeface="Times New Roman"/>
                      </a:endParaRPr>
                    </a:p>
                  </a:txBody>
                  <a:tcPr marL="71909" marR="71909" marT="0" marB="0"/>
                </a:tc>
              </a:tr>
            </a:tbl>
          </a:graphicData>
        </a:graphic>
      </p:graphicFrame>
      <p:sp>
        <p:nvSpPr>
          <p:cNvPr id="33793" name="Rectangle 1"/>
          <p:cNvSpPr>
            <a:spLocks noChangeArrowheads="1"/>
          </p:cNvSpPr>
          <p:nvPr/>
        </p:nvSpPr>
        <p:spPr bwMode="auto">
          <a:xfrm>
            <a:off x="533400" y="5720953"/>
            <a:ext cx="69342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Table 1:   </a:t>
            </a:r>
            <a:r>
              <a:rPr kumimoji="0" lang="en-US" altLang="zh-CN"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Correlation of histopathological characteristics with HPV DNA positivity</a:t>
            </a:r>
            <a:endParaRPr kumimoji="0" lang="en-US" altLang="zh-CN" sz="1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81000"/>
          <a:ext cx="8229600" cy="2133600"/>
        </p:xfrm>
        <a:graphic>
          <a:graphicData uri="http://schemas.openxmlformats.org/drawingml/2006/table">
            <a:tbl>
              <a:tblPr firstRow="1" bandRow="1">
                <a:tableStyleId>{93296810-A885-4BE3-A3E7-6D5BEEA58F35}</a:tableStyleId>
              </a:tblPr>
              <a:tblGrid>
                <a:gridCol w="2057400"/>
                <a:gridCol w="2057400"/>
                <a:gridCol w="2057400"/>
                <a:gridCol w="2057400"/>
              </a:tblGrid>
              <a:tr h="533400">
                <a:tc>
                  <a:txBody>
                    <a:bodyPr/>
                    <a:lstStyle/>
                    <a:p>
                      <a:endParaRPr lang="en-US" dirty="0"/>
                    </a:p>
                  </a:txBody>
                  <a:tcPr>
                    <a:solidFill>
                      <a:schemeClr val="accent5">
                        <a:lumMod val="60000"/>
                        <a:lumOff val="40000"/>
                      </a:schemeClr>
                    </a:solidFill>
                  </a:tcPr>
                </a:tc>
                <a:tc gridSpan="3">
                  <a:txBody>
                    <a:bodyPr/>
                    <a:lstStyle/>
                    <a:p>
                      <a:pPr marL="0" marR="0" algn="ctr">
                        <a:lnSpc>
                          <a:spcPct val="107000"/>
                        </a:lnSpc>
                        <a:spcBef>
                          <a:spcPts val="0"/>
                        </a:spcBef>
                        <a:spcAft>
                          <a:spcPts val="0"/>
                        </a:spcAft>
                        <a:tabLst>
                          <a:tab pos="1028700" algn="l"/>
                        </a:tabLst>
                      </a:pPr>
                      <a:r>
                        <a:rPr lang="en-US" sz="1400" b="1" dirty="0">
                          <a:solidFill>
                            <a:srgbClr val="000000"/>
                          </a:solidFill>
                          <a:latin typeface="Times New Roman"/>
                          <a:ea typeface="Calibri"/>
                          <a:cs typeface="Times New Roman"/>
                        </a:rPr>
                        <a:t>HPV</a:t>
                      </a:r>
                      <a:endParaRPr lang="en-US" sz="1400" dirty="0">
                        <a:latin typeface="Calibri"/>
                        <a:ea typeface="Times New Roman"/>
                        <a:cs typeface="Times New Roman"/>
                      </a:endParaRPr>
                    </a:p>
                  </a:txBody>
                  <a:tcPr marL="68580" marR="68580" marT="0" marB="0">
                    <a:solidFill>
                      <a:schemeClr val="accent5">
                        <a:lumMod val="60000"/>
                        <a:lumOff val="40000"/>
                      </a:schemeClr>
                    </a:solidFill>
                  </a:tcPr>
                </a:tc>
                <a:tc hMerge="1">
                  <a:txBody>
                    <a:bodyPr/>
                    <a:lstStyle/>
                    <a:p>
                      <a:endParaRPr lang="en-US"/>
                    </a:p>
                  </a:txBody>
                  <a:tcPr/>
                </a:tc>
                <a:tc hMerge="1">
                  <a:txBody>
                    <a:bodyPr/>
                    <a:lstStyle/>
                    <a:p>
                      <a:endParaRPr lang="en-US" dirty="0"/>
                    </a:p>
                  </a:txBody>
                  <a:tcPr/>
                </a:tc>
              </a:tr>
              <a:tr h="533400">
                <a:tc rowSpan="3">
                  <a:txBody>
                    <a:bodyPr/>
                    <a:lstStyle/>
                    <a:p>
                      <a:pPr algn="ctr"/>
                      <a:r>
                        <a:rPr lang="en-US" sz="1800" kern="1200" dirty="0" smtClean="0">
                          <a:solidFill>
                            <a:schemeClr val="dk1"/>
                          </a:solidFill>
                          <a:latin typeface="Times New Roman" pitchFamily="18" charset="0"/>
                          <a:ea typeface="+mn-ea"/>
                          <a:cs typeface="Times New Roman" pitchFamily="18" charset="0"/>
                        </a:rPr>
                        <a:t>P16 &amp; ki67 ON  CELL BLOCK</a:t>
                      </a:r>
                      <a:endParaRPr lang="en-US" dirty="0">
                        <a:latin typeface="Times New Roman" pitchFamily="18" charset="0"/>
                        <a:cs typeface="Times New Roman" pitchFamily="18" charset="0"/>
                      </a:endParaRPr>
                    </a:p>
                  </a:txBody>
                  <a:tcPr>
                    <a:solidFill>
                      <a:schemeClr val="accent5">
                        <a:lumMod val="60000"/>
                        <a:lumOff val="40000"/>
                      </a:schemeClr>
                    </a:solidFill>
                  </a:tcPr>
                </a:tc>
                <a:tc>
                  <a:txBody>
                    <a:bodyPr/>
                    <a:lstStyle/>
                    <a:p>
                      <a:pPr marL="0" marR="0" algn="just">
                        <a:lnSpc>
                          <a:spcPct val="107000"/>
                        </a:lnSpc>
                        <a:spcBef>
                          <a:spcPts val="0"/>
                        </a:spcBef>
                        <a:spcAft>
                          <a:spcPts val="0"/>
                        </a:spcAft>
                        <a:tabLst>
                          <a:tab pos="1028700" algn="l"/>
                        </a:tabLst>
                      </a:pPr>
                      <a:endParaRPr lang="en-US" sz="1100" dirty="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Positive</a:t>
                      </a:r>
                      <a:endParaRPr lang="en-US" sz="1100" dirty="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Negative</a:t>
                      </a:r>
                      <a:endParaRPr lang="en-US" sz="1100" dirty="0">
                        <a:latin typeface="Calibri"/>
                        <a:ea typeface="Times New Roman"/>
                        <a:cs typeface="Times New Roman"/>
                      </a:endParaRPr>
                    </a:p>
                  </a:txBody>
                  <a:tcPr marL="68580" marR="68580" marT="0" marB="0">
                    <a:solidFill>
                      <a:schemeClr val="bg1"/>
                    </a:solidFill>
                  </a:tcPr>
                </a:tc>
              </a:tr>
              <a:tr h="533400">
                <a:tc vMerge="1">
                  <a:txBody>
                    <a:bodyPr/>
                    <a:lstStyle/>
                    <a:p>
                      <a:endParaRPr lang="en-US" dirty="0"/>
                    </a:p>
                  </a:txBody>
                  <a:tcPr/>
                </a:tc>
                <a:tc>
                  <a:txBody>
                    <a:bodyPr/>
                    <a:lstStyle/>
                    <a:p>
                      <a:pPr marL="0" marR="0" algn="just">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Positive</a:t>
                      </a:r>
                      <a:endParaRPr lang="en-US" sz="1100" dirty="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a:solidFill>
                            <a:srgbClr val="000000"/>
                          </a:solidFill>
                          <a:latin typeface="Times New Roman"/>
                          <a:ea typeface="Calibri"/>
                          <a:cs typeface="Times New Roman"/>
                        </a:rPr>
                        <a:t>5</a:t>
                      </a:r>
                      <a:endParaRPr lang="en-US" sz="110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a:solidFill>
                            <a:srgbClr val="000000"/>
                          </a:solidFill>
                          <a:latin typeface="Times New Roman"/>
                          <a:ea typeface="Calibri"/>
                          <a:cs typeface="Times New Roman"/>
                        </a:rPr>
                        <a:t>0</a:t>
                      </a:r>
                      <a:endParaRPr lang="en-US" sz="1100">
                        <a:latin typeface="Calibri"/>
                        <a:ea typeface="Times New Roman"/>
                        <a:cs typeface="Times New Roman"/>
                      </a:endParaRPr>
                    </a:p>
                  </a:txBody>
                  <a:tcPr marL="68580" marR="68580" marT="0" marB="0">
                    <a:solidFill>
                      <a:schemeClr val="bg1"/>
                    </a:solidFill>
                  </a:tcPr>
                </a:tc>
              </a:tr>
              <a:tr h="533400">
                <a:tc vMerge="1">
                  <a:txBody>
                    <a:bodyPr/>
                    <a:lstStyle/>
                    <a:p>
                      <a:endParaRPr lang="en-US" dirty="0"/>
                    </a:p>
                  </a:txBody>
                  <a:tcPr/>
                </a:tc>
                <a:tc>
                  <a:txBody>
                    <a:bodyPr/>
                    <a:lstStyle/>
                    <a:p>
                      <a:pPr marL="0" marR="0" algn="just">
                        <a:lnSpc>
                          <a:spcPct val="107000"/>
                        </a:lnSpc>
                        <a:spcBef>
                          <a:spcPts val="0"/>
                        </a:spcBef>
                        <a:spcAft>
                          <a:spcPts val="0"/>
                        </a:spcAft>
                        <a:tabLst>
                          <a:tab pos="1028700" algn="l"/>
                        </a:tabLst>
                      </a:pPr>
                      <a:r>
                        <a:rPr lang="en-US" sz="1000" b="1" dirty="0">
                          <a:solidFill>
                            <a:srgbClr val="000000"/>
                          </a:solidFill>
                          <a:latin typeface="Times New Roman"/>
                          <a:ea typeface="Calibri"/>
                          <a:cs typeface="Times New Roman"/>
                        </a:rPr>
                        <a:t>Negative</a:t>
                      </a:r>
                      <a:endParaRPr lang="en-US" sz="1100" dirty="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1</a:t>
                      </a:r>
                      <a:endParaRPr lang="en-US" sz="1100" dirty="0">
                        <a:latin typeface="Calibri"/>
                        <a:ea typeface="Times New Roman"/>
                        <a:cs typeface="Times New Roman"/>
                      </a:endParaRPr>
                    </a:p>
                  </a:txBody>
                  <a:tcPr marL="68580" marR="68580" marT="0" marB="0">
                    <a:solidFill>
                      <a:schemeClr val="bg1"/>
                    </a:solidFill>
                  </a:tcPr>
                </a:tc>
                <a:tc>
                  <a:txBody>
                    <a:bodyPr/>
                    <a:lstStyle/>
                    <a:p>
                      <a:pPr marL="0" marR="0" algn="just">
                        <a:lnSpc>
                          <a:spcPct val="107000"/>
                        </a:lnSpc>
                        <a:spcBef>
                          <a:spcPts val="0"/>
                        </a:spcBef>
                        <a:spcAft>
                          <a:spcPts val="0"/>
                        </a:spcAft>
                        <a:tabLst>
                          <a:tab pos="1028700" algn="l"/>
                        </a:tabLst>
                      </a:pPr>
                      <a:r>
                        <a:rPr lang="en-US" sz="1000" dirty="0">
                          <a:solidFill>
                            <a:srgbClr val="000000"/>
                          </a:solidFill>
                          <a:latin typeface="Times New Roman"/>
                          <a:ea typeface="Calibri"/>
                          <a:cs typeface="Times New Roman"/>
                        </a:rPr>
                        <a:t>19</a:t>
                      </a:r>
                      <a:endParaRPr lang="en-US" sz="1100" dirty="0">
                        <a:latin typeface="Calibri"/>
                        <a:ea typeface="Times New Roman"/>
                        <a:cs typeface="Times New Roman"/>
                      </a:endParaRPr>
                    </a:p>
                  </a:txBody>
                  <a:tcPr marL="68580" marR="68580" marT="0" marB="0">
                    <a:solidFill>
                      <a:schemeClr val="bg1"/>
                    </a:solidFill>
                  </a:tcPr>
                </a:tc>
              </a:tr>
            </a:tbl>
          </a:graphicData>
        </a:graphic>
      </p:graphicFrame>
      <p:sp>
        <p:nvSpPr>
          <p:cNvPr id="34817" name="Rectangle 1"/>
          <p:cNvSpPr>
            <a:spLocks noChangeArrowheads="1"/>
          </p:cNvSpPr>
          <p:nvPr/>
        </p:nvSpPr>
        <p:spPr bwMode="auto">
          <a:xfrm>
            <a:off x="609600" y="2590800"/>
            <a:ext cx="54102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Table 2:</a:t>
            </a:r>
            <a:r>
              <a:rPr kumimoji="0" lang="en-US" altLang="zh-CN"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Correlation of cell block staining with HPV DNA positivity</a:t>
            </a:r>
            <a:r>
              <a:rPr kumimoji="0" lang="en-US" altLang="zh-CN" sz="1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609600" y="3352800"/>
          <a:ext cx="7696200" cy="2438400"/>
        </p:xfrm>
        <a:graphic>
          <a:graphicData uri="http://schemas.openxmlformats.org/drawingml/2006/table">
            <a:tbl>
              <a:tblPr/>
              <a:tblGrid>
                <a:gridCol w="3848100"/>
                <a:gridCol w="3848100"/>
              </a:tblGrid>
              <a:tr h="2438400">
                <a:tc>
                  <a:txBody>
                    <a:bodyPr/>
                    <a:lstStyle/>
                    <a:p>
                      <a:pPr marL="0" marR="0" algn="just">
                        <a:lnSpc>
                          <a:spcPct val="107000"/>
                        </a:lnSpc>
                        <a:spcBef>
                          <a:spcPts val="0"/>
                        </a:spcBef>
                        <a:spcAft>
                          <a:spcPts val="0"/>
                        </a:spcAft>
                        <a:tabLst>
                          <a:tab pos="1028700" algn="l"/>
                        </a:tabLst>
                      </a:pPr>
                      <a:r>
                        <a:rPr lang="en-US" sz="2000" b="1" dirty="0">
                          <a:solidFill>
                            <a:srgbClr val="000000"/>
                          </a:solidFill>
                          <a:latin typeface="Times New Roman"/>
                          <a:ea typeface="Times New Roman"/>
                          <a:cs typeface="Times New Roman"/>
                        </a:rPr>
                        <a:t>Correlation of HPV DNA testing with histopathology</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Sensitivity: 45%</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Specificity: 85 %</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PPV: 91%</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NPV: 24% </a:t>
                      </a:r>
                      <a:endParaRPr lang="en-US" sz="2000" dirty="0">
                        <a:latin typeface="Calibri"/>
                        <a:ea typeface="Times New Roman"/>
                        <a:cs typeface="Times New Roman"/>
                      </a:endParaRPr>
                    </a:p>
                  </a:txBody>
                  <a:tcPr marL="68580" marR="68580" marT="0" marB="0">
                    <a:lnL>
                      <a:noFill/>
                    </a:lnL>
                    <a:lnR>
                      <a:noFill/>
                    </a:lnR>
                    <a:lnT>
                      <a:noFill/>
                    </a:lnT>
                    <a:lnB>
                      <a:noFill/>
                    </a:lnB>
                  </a:tcPr>
                </a:tc>
                <a:tc>
                  <a:txBody>
                    <a:bodyPr/>
                    <a:lstStyle/>
                    <a:p>
                      <a:pPr marL="0" marR="0" algn="just">
                        <a:lnSpc>
                          <a:spcPct val="107000"/>
                        </a:lnSpc>
                        <a:spcBef>
                          <a:spcPts val="0"/>
                        </a:spcBef>
                        <a:spcAft>
                          <a:spcPts val="0"/>
                        </a:spcAft>
                        <a:tabLst>
                          <a:tab pos="1028700" algn="l"/>
                        </a:tabLst>
                      </a:pPr>
                      <a:r>
                        <a:rPr lang="en-US" sz="2000" b="1" dirty="0">
                          <a:solidFill>
                            <a:srgbClr val="000000"/>
                          </a:solidFill>
                          <a:latin typeface="Times New Roman"/>
                          <a:ea typeface="Times New Roman"/>
                          <a:cs typeface="Times New Roman"/>
                        </a:rPr>
                        <a:t>Correlation of Cell block and HPV DNA testing</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Sensitivity: 83.3%</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Specificity: 100%</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PPV : 100%</a:t>
                      </a:r>
                      <a:endParaRPr lang="en-US" sz="2000" dirty="0">
                        <a:latin typeface="Calibri"/>
                        <a:ea typeface="Times New Roman"/>
                        <a:cs typeface="Times New Roman"/>
                      </a:endParaRPr>
                    </a:p>
                    <a:p>
                      <a:pPr marL="0" marR="0" algn="just">
                        <a:lnSpc>
                          <a:spcPct val="107000"/>
                        </a:lnSpc>
                        <a:spcBef>
                          <a:spcPts val="0"/>
                        </a:spcBef>
                        <a:spcAft>
                          <a:spcPts val="0"/>
                        </a:spcAft>
                        <a:tabLst>
                          <a:tab pos="1028700" algn="l"/>
                        </a:tabLst>
                      </a:pPr>
                      <a:r>
                        <a:rPr lang="en-US" sz="2000" dirty="0">
                          <a:solidFill>
                            <a:srgbClr val="000000"/>
                          </a:solidFill>
                          <a:latin typeface="Times New Roman"/>
                          <a:ea typeface="Times New Roman"/>
                          <a:cs typeface="Times New Roman"/>
                        </a:rPr>
                        <a:t>NPV: 95%</a:t>
                      </a:r>
                      <a:endParaRPr lang="en-US" sz="2000" dirty="0">
                        <a:latin typeface="Calibri"/>
                        <a:ea typeface="Times New Roman"/>
                        <a:cs typeface="Times New Roman"/>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jpg"/>
          <p:cNvPicPr>
            <a:picLocks noGrp="1"/>
          </p:cNvPicPr>
          <p:nvPr>
            <p:ph idx="4294967295"/>
          </p:nvPr>
        </p:nvPicPr>
        <p:blipFill>
          <a:blip r:embed="rId2"/>
          <a:stretch>
            <a:fillRect/>
          </a:stretch>
        </p:blipFill>
        <p:spPr>
          <a:xfrm>
            <a:off x="381000" y="533400"/>
            <a:ext cx="7924800" cy="4724400"/>
          </a:xfrm>
          <a:prstGeom prst="rect">
            <a:avLst/>
          </a:prstGeom>
        </p:spPr>
      </p:pic>
      <p:sp>
        <p:nvSpPr>
          <p:cNvPr id="35841" name="Rectangle 1"/>
          <p:cNvSpPr>
            <a:spLocks noChangeArrowheads="1"/>
          </p:cNvSpPr>
          <p:nvPr/>
        </p:nvSpPr>
        <p:spPr bwMode="auto">
          <a:xfrm>
            <a:off x="685800" y="5668323"/>
            <a:ext cx="7467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Table 3: </a:t>
            </a:r>
            <a:r>
              <a:rPr kumimoji="0" lang="en-US" altLang="zh-C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Correlation of histopathology with cell block and conventional Pap smear</a:t>
            </a:r>
            <a:endParaRPr kumimoji="0" lang="en-US" altLang="zh-CN"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jpg"/>
          <p:cNvPicPr>
            <a:picLocks noGrp="1"/>
          </p:cNvPicPr>
          <p:nvPr>
            <p:ph idx="4294967295"/>
          </p:nvPr>
        </p:nvPicPr>
        <p:blipFill>
          <a:blip r:embed="rId2"/>
          <a:stretch>
            <a:fillRect/>
          </a:stretch>
        </p:blipFill>
        <p:spPr>
          <a:xfrm>
            <a:off x="762000" y="685800"/>
            <a:ext cx="7467600" cy="4062413"/>
          </a:xfrm>
          <a:prstGeom prst="rect">
            <a:avLst/>
          </a:prstGeom>
        </p:spPr>
      </p:pic>
      <p:sp>
        <p:nvSpPr>
          <p:cNvPr id="37889" name="Rectangle 1"/>
          <p:cNvSpPr>
            <a:spLocks noChangeArrowheads="1"/>
          </p:cNvSpPr>
          <p:nvPr/>
        </p:nvSpPr>
        <p:spPr bwMode="auto">
          <a:xfrm>
            <a:off x="533400" y="5181600"/>
            <a:ext cx="789350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Table 4: </a:t>
            </a:r>
            <a:r>
              <a:rPr kumimoji="0" lang="en-US" altLang="zh-C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Correlation of VIA with conventional Pap smear</a:t>
            </a:r>
            <a:r>
              <a:rPr lang="en-US" altLang="zh-CN" b="1" dirty="0">
                <a:latin typeface="Arial" pitchFamily="34" charset="0"/>
                <a:ea typeface="Times New Roman" pitchFamily="18" charset="0"/>
                <a:cs typeface="Arial" pitchFamily="34" charset="0"/>
              </a:rPr>
              <a:t> </a:t>
            </a:r>
            <a:endParaRPr lang="en-US" altLang="zh-CN"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 the 63 cases, 20 cases are without any correlation wherein 10 cases were VIA negative. </a:t>
            </a:r>
            <a:r>
              <a:rPr kumimoji="0" lang="en-US" altLang="zh-CN"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altLang="zh-C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Thus the percentage of missed cases on VIA was 16%.</a:t>
            </a:r>
            <a:endParaRPr kumimoji="0" lang="en-US" altLang="zh-CN"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534400" cy="5257800"/>
          </a:xfrm>
        </p:spPr>
        <p:txBody>
          <a:bodyPr>
            <a:normAutofit fontScale="70000" lnSpcReduction="20000"/>
          </a:bodyPr>
          <a:lstStyle/>
          <a:p>
            <a:pPr algn="just">
              <a:lnSpc>
                <a:spcPct val="170000"/>
              </a:lnSpc>
            </a:pPr>
            <a:r>
              <a:rPr lang="en-US" sz="2400" dirty="0" smtClean="0">
                <a:latin typeface="Times New Roman" pitchFamily="18" charset="0"/>
                <a:cs typeface="Times New Roman" pitchFamily="18" charset="0"/>
              </a:rPr>
              <a:t>Even </a:t>
            </a:r>
            <a:r>
              <a:rPr lang="en-US" sz="2400" dirty="0">
                <a:latin typeface="Times New Roman" pitchFamily="18" charset="0"/>
                <a:cs typeface="Times New Roman" pitchFamily="18" charset="0"/>
              </a:rPr>
              <a:t>though </a:t>
            </a:r>
            <a:r>
              <a:rPr lang="en-US" sz="2400" dirty="0">
                <a:solidFill>
                  <a:srgbClr val="FF0000"/>
                </a:solidFill>
                <a:latin typeface="Times New Roman" pitchFamily="18" charset="0"/>
                <a:cs typeface="Times New Roman" pitchFamily="18" charset="0"/>
              </a:rPr>
              <a:t>Cervical Cancer (CC) is the leading cause of death in women </a:t>
            </a:r>
            <a:r>
              <a:rPr lang="en-US" sz="2400" dirty="0">
                <a:latin typeface="Times New Roman" pitchFamily="18" charset="0"/>
                <a:cs typeface="Times New Roman" pitchFamily="18" charset="0"/>
              </a:rPr>
              <a:t>in the modern world, the incidence varies in developed and </a:t>
            </a:r>
            <a:r>
              <a:rPr lang="en-US" sz="2400" dirty="0">
                <a:solidFill>
                  <a:srgbClr val="FF0000"/>
                </a:solidFill>
                <a:latin typeface="Times New Roman" pitchFamily="18" charset="0"/>
                <a:cs typeface="Times New Roman" pitchFamily="18" charset="0"/>
              </a:rPr>
              <a:t>developing countries. </a:t>
            </a:r>
            <a:endParaRPr lang="en-US" sz="2400" dirty="0" smtClean="0">
              <a:solidFill>
                <a:srgbClr val="FF0000"/>
              </a:solidFill>
              <a:latin typeface="Times New Roman" pitchFamily="18" charset="0"/>
              <a:cs typeface="Times New Roman" pitchFamily="18" charset="0"/>
            </a:endParaRPr>
          </a:p>
          <a:p>
            <a:pPr algn="just">
              <a:lnSpc>
                <a:spcPct val="170000"/>
              </a:lnSpc>
            </a:pPr>
            <a:r>
              <a:rPr lang="en-US" sz="2400" dirty="0" smtClean="0">
                <a:solidFill>
                  <a:srgbClr val="FF0000"/>
                </a:solidFill>
                <a:latin typeface="Times New Roman" pitchFamily="18" charset="0"/>
                <a:cs typeface="Times New Roman" pitchFamily="18" charset="0"/>
              </a:rPr>
              <a:t>India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accounts </a:t>
            </a:r>
            <a:r>
              <a:rPr lang="en-US" sz="2400" dirty="0">
                <a:solidFill>
                  <a:srgbClr val="FF0000"/>
                </a:solidFill>
                <a:latin typeface="Times New Roman" pitchFamily="18" charset="0"/>
                <a:cs typeface="Times New Roman" pitchFamily="18" charset="0"/>
              </a:rPr>
              <a:t>for quarter of cervical cancer </a:t>
            </a:r>
            <a:r>
              <a:rPr lang="en-US" sz="2400" dirty="0">
                <a:latin typeface="Times New Roman" pitchFamily="18" charset="0"/>
                <a:cs typeface="Times New Roman" pitchFamily="18" charset="0"/>
              </a:rPr>
              <a:t>incidence in the world with 20.2 per 100,000 new cases of CC diagnosed and 11.1 per 100,000 deaths annually [1</a:t>
            </a:r>
            <a:r>
              <a:rPr lang="en-US" sz="2400" dirty="0" smtClean="0">
                <a:latin typeface="Times New Roman" pitchFamily="18" charset="0"/>
                <a:cs typeface="Times New Roman" pitchFamily="18" charset="0"/>
              </a:rPr>
              <a:t>]. </a:t>
            </a:r>
          </a:p>
          <a:p>
            <a:pPr algn="just">
              <a:lnSpc>
                <a:spcPct val="170000"/>
              </a:lnSpc>
            </a:pPr>
            <a:r>
              <a:rPr lang="en-US" sz="2400" dirty="0" smtClean="0">
                <a:latin typeface="Times New Roman" pitchFamily="18" charset="0"/>
                <a:cs typeface="Times New Roman" pitchFamily="18" charset="0"/>
              </a:rPr>
              <a:t>Screening by various methods can bring down the incidence of cervical cancer which has been successfully implemented in developed countries.</a:t>
            </a:r>
          </a:p>
          <a:p>
            <a:pPr algn="just">
              <a:lnSpc>
                <a:spcPct val="170000"/>
              </a:lnSpc>
            </a:pPr>
            <a:r>
              <a:rPr lang="en-US" sz="2400" dirty="0" smtClean="0">
                <a:latin typeface="Times New Roman" pitchFamily="18" charset="0"/>
                <a:cs typeface="Times New Roman" pitchFamily="18" charset="0"/>
              </a:rPr>
              <a:t>But, </a:t>
            </a:r>
            <a:r>
              <a:rPr lang="en-US" sz="2400" dirty="0" smtClean="0">
                <a:solidFill>
                  <a:srgbClr val="FF0000"/>
                </a:solidFill>
                <a:latin typeface="Times New Roman" pitchFamily="18" charset="0"/>
                <a:cs typeface="Times New Roman" pitchFamily="18" charset="0"/>
              </a:rPr>
              <a:t>the lack of infrastructure, national policies, poverty, lack of financial resources, inadequately trained health care providers improper implementation of the screening programs </a:t>
            </a:r>
          </a:p>
          <a:p>
            <a:pPr algn="just">
              <a:lnSpc>
                <a:spcPct val="170000"/>
              </a:lnSpc>
            </a:pPr>
            <a:r>
              <a:rPr lang="en-US" sz="2400" dirty="0" smtClean="0">
                <a:latin typeface="Times New Roman" pitchFamily="18" charset="0"/>
                <a:cs typeface="Times New Roman" pitchFamily="18" charset="0"/>
              </a:rPr>
              <a:t>lack of education of women especially in the rural population has prevented the control of cervical cancer incidence in countries like India. </a:t>
            </a:r>
          </a:p>
          <a:p>
            <a:pPr algn="just">
              <a:lnSpc>
                <a:spcPct val="170000"/>
              </a:lnSpc>
            </a:pPr>
            <a:r>
              <a:rPr lang="en-US" sz="2400" dirty="0" smtClean="0">
                <a:latin typeface="Times New Roman" pitchFamily="18" charset="0"/>
                <a:cs typeface="Times New Roman" pitchFamily="18" charset="0"/>
              </a:rPr>
              <a:t>This renders a huge load leading to a major global impact on health care of women [2-4].</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buNone/>
            </a:pPr>
            <a:endParaRPr lang="en-US" sz="2400" dirty="0">
              <a:latin typeface="Times New Roman" pitchFamily="18" charset="0"/>
              <a:cs typeface="Times New Roman" pitchFamily="18" charset="0"/>
            </a:endParaRPr>
          </a:p>
        </p:txBody>
      </p:sp>
      <p:sp>
        <p:nvSpPr>
          <p:cNvPr id="6" name="Title 3"/>
          <p:cNvSpPr txBox="1">
            <a:spLocks noGrp="1"/>
          </p:cNvSpPr>
          <p:nvPr>
            <p:ph type="title"/>
          </p:nvPr>
        </p:nvSpPr>
        <p:spPr>
          <a:xfrm>
            <a:off x="533400" y="152400"/>
            <a:ext cx="8229600" cy="1066800"/>
          </a:xfrm>
          <a:prstGeom prst="rect">
            <a:avLst/>
          </a:prstGeom>
          <a:solidFill>
            <a:schemeClr val="accent5">
              <a:lumMod val="60000"/>
              <a:lumOff val="40000"/>
            </a:schemeClr>
          </a:solidFill>
          <a:ln w="9525">
            <a:solidFill>
              <a:schemeClr val="tx1"/>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INTRODUCTION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34400" cy="762000"/>
          </a:xfrm>
          <a:solidFill>
            <a:schemeClr val="accent5">
              <a:lumMod val="60000"/>
              <a:lumOff val="40000"/>
            </a:schemeClr>
          </a:solidFill>
          <a:ln>
            <a:solidFill>
              <a:schemeClr val="accent5">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t">
            <a:noAutofit/>
          </a:bodyPr>
          <a:lstStyle/>
          <a:p>
            <a:r>
              <a:rPr lang="en-US" sz="3600" b="1" dirty="0" smtClean="0">
                <a:solidFill>
                  <a:schemeClr val="tx1"/>
                </a:solidFill>
                <a:latin typeface="Times New Roman" pitchFamily="18" charset="0"/>
                <a:cs typeface="Times New Roman" pitchFamily="18" charset="0"/>
              </a:rPr>
              <a:t>DISCUSSION</a:t>
            </a:r>
            <a:br>
              <a:rPr lang="en-US" sz="3600" b="1" dirty="0" smtClean="0">
                <a:solidFill>
                  <a:schemeClr val="tx1"/>
                </a:solidFill>
                <a:latin typeface="Times New Roman" pitchFamily="18" charset="0"/>
                <a:cs typeface="Times New Roman" pitchFamily="18" charset="0"/>
              </a:rPr>
            </a:b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6096000"/>
          </a:xfrm>
        </p:spPr>
        <p:txBody>
          <a:bodyPr>
            <a:noAutofit/>
          </a:bodyPr>
          <a:lstStyle/>
          <a:p>
            <a:pPr marL="55563" indent="-55563" algn="just">
              <a:lnSpc>
                <a:spcPct val="170000"/>
              </a:lnSpc>
            </a:pPr>
            <a:r>
              <a:rPr lang="en-US" sz="1800" dirty="0" smtClean="0">
                <a:latin typeface="Times New Roman" pitchFamily="18" charset="0"/>
                <a:cs typeface="Times New Roman" pitchFamily="18" charset="0"/>
              </a:rPr>
              <a:t> Cervical </a:t>
            </a:r>
            <a:r>
              <a:rPr lang="en-US" sz="1800" dirty="0">
                <a:latin typeface="Times New Roman" pitchFamily="18" charset="0"/>
                <a:cs typeface="Times New Roman" pitchFamily="18" charset="0"/>
              </a:rPr>
              <a:t>cancer screening and </a:t>
            </a:r>
            <a:r>
              <a:rPr lang="en-US" sz="1800" dirty="0">
                <a:solidFill>
                  <a:srgbClr val="FF0000"/>
                </a:solidFill>
                <a:latin typeface="Times New Roman" pitchFamily="18" charset="0"/>
                <a:cs typeface="Times New Roman" pitchFamily="18" charset="0"/>
              </a:rPr>
              <a:t>detection has improved from the days of conventional Pap smear screening to molecular tests in developed </a:t>
            </a:r>
            <a:r>
              <a:rPr lang="en-US" sz="1800" dirty="0" smtClean="0">
                <a:solidFill>
                  <a:srgbClr val="FF0000"/>
                </a:solidFill>
                <a:latin typeface="Times New Roman" pitchFamily="18" charset="0"/>
                <a:cs typeface="Times New Roman" pitchFamily="18" charset="0"/>
              </a:rPr>
              <a:t>countries . </a:t>
            </a:r>
          </a:p>
          <a:p>
            <a:pPr marL="55563" indent="-55563" algn="just">
              <a:lnSpc>
                <a:spcPct val="170000"/>
              </a:lnSpc>
            </a:pPr>
            <a:r>
              <a:rPr lang="en-US" sz="1800" dirty="0" smtClean="0">
                <a:latin typeface="Times New Roman" pitchFamily="18" charset="0"/>
                <a:cs typeface="Times New Roman" pitchFamily="18" charset="0"/>
              </a:rPr>
              <a:t> It is useful </a:t>
            </a:r>
            <a:r>
              <a:rPr lang="en-US" sz="1800" dirty="0">
                <a:latin typeface="Times New Roman" pitchFamily="18" charset="0"/>
                <a:cs typeface="Times New Roman" pitchFamily="18" charset="0"/>
              </a:rPr>
              <a:t>where government national health care policies have initiated screening programs leading to the reduction in the incidence</a:t>
            </a:r>
            <a:r>
              <a:rPr lang="en-US" sz="1800" dirty="0" smtClean="0">
                <a:latin typeface="Times New Roman" pitchFamily="18" charset="0"/>
                <a:cs typeface="Times New Roman" pitchFamily="18" charset="0"/>
              </a:rPr>
              <a:t>.</a:t>
            </a:r>
          </a:p>
          <a:p>
            <a:pPr marL="55563" indent="-55563" algn="just">
              <a:lnSpc>
                <a:spcPct val="170000"/>
              </a:lnSpc>
            </a:pPr>
            <a:r>
              <a:rPr lang="en-US" sz="1800" dirty="0" smtClean="0">
                <a:latin typeface="Times New Roman" pitchFamily="18" charset="0"/>
                <a:cs typeface="Times New Roman" pitchFamily="18" charset="0"/>
              </a:rPr>
              <a:t>  In developing countries, screening programs have not got its wings due to various reasons. </a:t>
            </a:r>
          </a:p>
          <a:p>
            <a:pPr marL="55563" indent="-55563" algn="just">
              <a:lnSpc>
                <a:spcPct val="170000"/>
              </a:lnSpc>
            </a:pPr>
            <a:r>
              <a:rPr lang="en-US" sz="1800" dirty="0" smtClean="0">
                <a:latin typeface="Times New Roman" pitchFamily="18" charset="0"/>
                <a:cs typeface="Times New Roman" pitchFamily="18" charset="0"/>
              </a:rPr>
              <a:t>Attempts </a:t>
            </a:r>
            <a:r>
              <a:rPr lang="en-US" sz="1800" dirty="0" smtClean="0">
                <a:solidFill>
                  <a:srgbClr val="FF0000"/>
                </a:solidFill>
                <a:latin typeface="Times New Roman" pitchFamily="18" charset="0"/>
                <a:cs typeface="Times New Roman" pitchFamily="18" charset="0"/>
              </a:rPr>
              <a:t>to make a low cost method of early detection lead us to start an MLBC technique which reduces obscuring factors and spreads the cells in a monolayer for a clearer viewing of the cells.</a:t>
            </a:r>
            <a:endParaRPr lang="en-US" sz="1000" dirty="0" smtClean="0">
              <a:solidFill>
                <a:srgbClr val="FF0000"/>
              </a:solidFill>
              <a:latin typeface="Times New Roman" pitchFamily="18" charset="0"/>
              <a:cs typeface="Times New Roman" pitchFamily="18" charset="0"/>
            </a:endParaRPr>
          </a:p>
          <a:p>
            <a:pPr marL="55563" indent="-55563" algn="just">
              <a:lnSpc>
                <a:spcPct val="170000"/>
              </a:lnSpc>
            </a:pPr>
            <a:r>
              <a:rPr lang="en-US" sz="1800" dirty="0" smtClean="0">
                <a:latin typeface="Times New Roman" pitchFamily="18" charset="0"/>
                <a:cs typeface="Times New Roman" pitchFamily="18" charset="0"/>
              </a:rPr>
              <a:t> Similar technique has been used by many investigators as it has additional advantage of ancillary studies like testing </a:t>
            </a:r>
            <a:r>
              <a:rPr lang="en-US" sz="1800" dirty="0" smtClean="0">
                <a:solidFill>
                  <a:srgbClr val="FF0000"/>
                </a:solidFill>
                <a:latin typeface="Times New Roman" pitchFamily="18" charset="0"/>
                <a:cs typeface="Times New Roman" pitchFamily="18" charset="0"/>
              </a:rPr>
              <a:t>for HPV DNA,</a:t>
            </a:r>
          </a:p>
          <a:p>
            <a:pPr marL="55563" indent="-55563" algn="just">
              <a:lnSpc>
                <a:spcPct val="170000"/>
              </a:lnSpc>
            </a:pPr>
            <a:r>
              <a:rPr lang="en-US" sz="1800" dirty="0" smtClean="0">
                <a:solidFill>
                  <a:srgbClr val="FF0000"/>
                </a:solidFill>
                <a:latin typeface="Times New Roman" pitchFamily="18" charset="0"/>
                <a:cs typeface="Times New Roman" pitchFamily="18" charset="0"/>
              </a:rPr>
              <a:t>preparation of cell block for immune-marker studies</a:t>
            </a:r>
            <a:r>
              <a:rPr lang="en-US" sz="1800" dirty="0" smtClean="0">
                <a:latin typeface="Times New Roman" pitchFamily="18" charset="0"/>
                <a:cs typeface="Times New Roman" pitchFamily="18" charset="0"/>
              </a:rPr>
              <a:t> [7,15,16].</a:t>
            </a:r>
          </a:p>
          <a:p>
            <a:pPr marL="55563" indent="-55563" algn="just">
              <a:lnSpc>
                <a:spcPct val="170000"/>
              </a:lnSpc>
              <a:buNone/>
            </a:pPr>
            <a:endParaRPr lang="en-US" sz="1800" dirty="0" smtClean="0"/>
          </a:p>
          <a:p>
            <a:pPr marL="55563" indent="-55563" algn="just">
              <a:lnSpc>
                <a:spcPct val="170000"/>
              </a:lnSpc>
              <a:buNone/>
            </a:pP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44562"/>
          </a:xfrm>
          <a:solidFill>
            <a:schemeClr val="accent5">
              <a:lumMod val="60000"/>
              <a:lumOff val="40000"/>
            </a:schemeClr>
          </a:solidFill>
          <a:ln w="9525">
            <a:solidFill>
              <a:schemeClr val="tx1"/>
            </a:solidFill>
          </a:ln>
        </p:spPr>
        <p:txBody>
          <a:bodyPr>
            <a:normAutofit/>
          </a:bodyPr>
          <a:lstStyle/>
          <a:p>
            <a:r>
              <a:rPr lang="en-US" sz="3600" b="1" dirty="0" smtClean="0">
                <a:latin typeface="Times New Roman" pitchFamily="18" charset="0"/>
                <a:cs typeface="Times New Roman" pitchFamily="18" charset="0"/>
              </a:rPr>
              <a:t>DISCUSSION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25000" lnSpcReduction="20000"/>
          </a:bodyPr>
          <a:lstStyle/>
          <a:p>
            <a:pPr algn="just">
              <a:lnSpc>
                <a:spcPct val="200000"/>
              </a:lnSpc>
            </a:pPr>
            <a:r>
              <a:rPr lang="en-US" sz="6400" dirty="0" smtClean="0">
                <a:solidFill>
                  <a:srgbClr val="FF0000"/>
                </a:solidFill>
                <a:latin typeface="Times New Roman" pitchFamily="18" charset="0"/>
                <a:cs typeface="Times New Roman" pitchFamily="18" charset="0"/>
              </a:rPr>
              <a:t>HPV as a primary screening test </a:t>
            </a:r>
            <a:r>
              <a:rPr lang="en-US" sz="6400" dirty="0" smtClean="0">
                <a:latin typeface="Times New Roman" pitchFamily="18" charset="0"/>
                <a:cs typeface="Times New Roman" pitchFamily="18" charset="0"/>
              </a:rPr>
              <a:t>has been advocated and being followed in European countries it has also found its feasibility in LMIC countries because of availability of many commercially available kits.</a:t>
            </a:r>
          </a:p>
          <a:p>
            <a:pPr algn="just">
              <a:lnSpc>
                <a:spcPct val="200000"/>
              </a:lnSpc>
            </a:pPr>
            <a:r>
              <a:rPr lang="en-US" sz="6400" dirty="0" smtClean="0">
                <a:latin typeface="Times New Roman" pitchFamily="18" charset="0"/>
                <a:cs typeface="Times New Roman" pitchFamily="18" charset="0"/>
              </a:rPr>
              <a:t>They have become </a:t>
            </a:r>
            <a:r>
              <a:rPr lang="en-US" sz="6400" dirty="0" smtClean="0">
                <a:solidFill>
                  <a:srgbClr val="FF0000"/>
                </a:solidFill>
                <a:latin typeface="Times New Roman" pitchFamily="18" charset="0"/>
                <a:cs typeface="Times New Roman" pitchFamily="18" charset="0"/>
              </a:rPr>
              <a:t>a milestone in the more effective screening of cervical cancer and prolonging the screening interval for patients</a:t>
            </a:r>
            <a:r>
              <a:rPr lang="en-US" sz="6400" dirty="0" smtClean="0">
                <a:latin typeface="Times New Roman" pitchFamily="18" charset="0"/>
                <a:cs typeface="Times New Roman" pitchFamily="18" charset="0"/>
              </a:rPr>
              <a:t>.</a:t>
            </a:r>
          </a:p>
          <a:p>
            <a:pPr algn="just">
              <a:lnSpc>
                <a:spcPct val="200000"/>
              </a:lnSpc>
            </a:pPr>
            <a:r>
              <a:rPr lang="en-US" sz="6400" dirty="0" smtClean="0">
                <a:latin typeface="Times New Roman" pitchFamily="18" charset="0"/>
                <a:cs typeface="Times New Roman" pitchFamily="18" charset="0"/>
              </a:rPr>
              <a:t> We have standardized our own in-house HPV DNA testing methodology with a turnaround time of one day. </a:t>
            </a:r>
          </a:p>
          <a:p>
            <a:pPr algn="just">
              <a:lnSpc>
                <a:spcPct val="200000"/>
              </a:lnSpc>
            </a:pPr>
            <a:r>
              <a:rPr lang="en-US" sz="6400" dirty="0" smtClean="0">
                <a:latin typeface="Times New Roman" pitchFamily="18" charset="0"/>
                <a:cs typeface="Times New Roman" pitchFamily="18" charset="0"/>
              </a:rPr>
              <a:t>The </a:t>
            </a:r>
            <a:r>
              <a:rPr lang="en-US" sz="6400" dirty="0" smtClean="0">
                <a:solidFill>
                  <a:srgbClr val="FF0000"/>
                </a:solidFill>
                <a:latin typeface="Times New Roman" pitchFamily="18" charset="0"/>
                <a:cs typeface="Times New Roman" pitchFamily="18" charset="0"/>
              </a:rPr>
              <a:t>World Health Organization (WHO) recommends targeting HPV screening to women who are 30 years of age and older because of their higher risk of CC</a:t>
            </a:r>
            <a:r>
              <a:rPr lang="en-US" sz="6400" dirty="0" smtClean="0">
                <a:latin typeface="Times New Roman" pitchFamily="18" charset="0"/>
                <a:cs typeface="Times New Roman" pitchFamily="18" charset="0"/>
              </a:rPr>
              <a:t>, and that priority should be given to screening women aged 30-49 years(WHO) screening recommendation update 2014)[3].</a:t>
            </a:r>
          </a:p>
          <a:p>
            <a:pPr algn="just">
              <a:lnSpc>
                <a:spcPct val="200000"/>
              </a:lnSpc>
            </a:pPr>
            <a:endParaRPr lang="en-US" sz="1900" dirty="0" smtClean="0">
              <a:latin typeface="Times New Roman" pitchFamily="18" charset="0"/>
              <a:cs typeface="Times New Roman" pitchFamily="18" charset="0"/>
            </a:endParaRPr>
          </a:p>
          <a:p>
            <a:pPr algn="just">
              <a:lnSpc>
                <a:spcPct val="200000"/>
              </a:lnSpc>
            </a:pPr>
            <a:endParaRPr lang="en-US" sz="1900" dirty="0" smtClean="0"/>
          </a:p>
          <a:p>
            <a:pPr algn="just">
              <a:lnSpc>
                <a:spcPct val="200000"/>
              </a:lnSpc>
            </a:pPr>
            <a:endParaRPr lang="en-US" sz="19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5">
              <a:lumMod val="60000"/>
              <a:lumOff val="40000"/>
            </a:schemeClr>
          </a:solidFill>
          <a:ln w="9525">
            <a:solidFill>
              <a:schemeClr val="tx1"/>
            </a:solidFill>
          </a:ln>
        </p:spPr>
        <p:txBody>
          <a:bodyPr>
            <a:normAutofit/>
          </a:bodyPr>
          <a:lstStyle/>
          <a:p>
            <a:r>
              <a:rPr lang="en-US" sz="3600" b="1" dirty="0" smtClean="0">
                <a:latin typeface="Times New Roman" pitchFamily="18" charset="0"/>
                <a:cs typeface="Times New Roman" pitchFamily="18" charset="0"/>
              </a:rPr>
              <a:t>DISCUSSION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ctr">
              <a:buNone/>
            </a:pPr>
            <a:r>
              <a:rPr lang="en-US" sz="2600" b="1" dirty="0">
                <a:latin typeface="Times New Roman" pitchFamily="18" charset="0"/>
                <a:cs typeface="Times New Roman" pitchFamily="18" charset="0"/>
              </a:rPr>
              <a:t>Triage of HPV-Positive </a:t>
            </a:r>
            <a:r>
              <a:rPr lang="en-US" sz="2600" b="1" dirty="0" smtClean="0">
                <a:latin typeface="Times New Roman" pitchFamily="18" charset="0"/>
                <a:cs typeface="Times New Roman" pitchFamily="18" charset="0"/>
              </a:rPr>
              <a:t>Women</a:t>
            </a:r>
            <a:endParaRPr lang="en-US" sz="2600" b="1" dirty="0"/>
          </a:p>
          <a:p>
            <a:pPr marL="0" indent="0" algn="just">
              <a:lnSpc>
                <a:spcPct val="200000"/>
              </a:lnSpc>
            </a:pPr>
            <a:r>
              <a:rPr lang="en-US" sz="3000" dirty="0" smtClean="0"/>
              <a:t> </a:t>
            </a:r>
            <a:r>
              <a:rPr lang="en-US" sz="1900" dirty="0" smtClean="0">
                <a:latin typeface="Times New Roman" pitchFamily="18" charset="0"/>
                <a:cs typeface="Times New Roman" pitchFamily="18" charset="0"/>
              </a:rPr>
              <a:t>HPV-based </a:t>
            </a:r>
            <a:r>
              <a:rPr lang="en-US" sz="1900" dirty="0">
                <a:latin typeface="Times New Roman" pitchFamily="18" charset="0"/>
                <a:cs typeface="Times New Roman" pitchFamily="18" charset="0"/>
              </a:rPr>
              <a:t>screening has a </a:t>
            </a:r>
            <a:r>
              <a:rPr lang="en-US" sz="1900" dirty="0">
                <a:solidFill>
                  <a:srgbClr val="FF0000"/>
                </a:solidFill>
                <a:latin typeface="Times New Roman" pitchFamily="18" charset="0"/>
                <a:cs typeface="Times New Roman" pitchFamily="18" charset="0"/>
              </a:rPr>
              <a:t>low positive predictive value for CC because it does not directly test </a:t>
            </a:r>
            <a:r>
              <a:rPr lang="en-US" sz="1900" dirty="0" smtClean="0">
                <a:solidFill>
                  <a:srgbClr val="FF0000"/>
                </a:solidFill>
                <a:latin typeface="Times New Roman" pitchFamily="18" charset="0"/>
                <a:cs typeface="Times New Roman" pitchFamily="18" charset="0"/>
              </a:rPr>
              <a:t>for cancer</a:t>
            </a:r>
            <a:r>
              <a:rPr lang="en-US" sz="1900" dirty="0">
                <a:solidFill>
                  <a:srgbClr val="FF0000"/>
                </a:solidFill>
                <a:latin typeface="Times New Roman" pitchFamily="18" charset="0"/>
                <a:cs typeface="Times New Roman" pitchFamily="18" charset="0"/>
              </a:rPr>
              <a:t>, but for HPV infection instead. </a:t>
            </a:r>
            <a:endParaRPr lang="en-US" sz="1900" dirty="0" smtClean="0">
              <a:solidFill>
                <a:srgbClr val="FF0000"/>
              </a:solidFill>
              <a:latin typeface="Times New Roman" pitchFamily="18" charset="0"/>
              <a:cs typeface="Times New Roman" pitchFamily="18" charset="0"/>
            </a:endParaRPr>
          </a:p>
          <a:p>
            <a:pPr marL="0" indent="0" algn="just">
              <a:lnSpc>
                <a:spcPct val="200000"/>
              </a:lnSpc>
            </a:pPr>
            <a:r>
              <a:rPr lang="en-US" sz="1900" dirty="0" smtClean="0">
                <a:latin typeface="Times New Roman" pitchFamily="18" charset="0"/>
                <a:cs typeface="Times New Roman" pitchFamily="18" charset="0"/>
              </a:rPr>
              <a:t>At </a:t>
            </a:r>
            <a:r>
              <a:rPr lang="en-US" sz="1900" dirty="0">
                <a:latin typeface="Times New Roman" pitchFamily="18" charset="0"/>
                <a:cs typeface="Times New Roman" pitchFamily="18" charset="0"/>
              </a:rPr>
              <a:t>the present time, three test methods can potentially be used </a:t>
            </a:r>
            <a:r>
              <a:rPr lang="en-US" sz="1900" dirty="0">
                <a:solidFill>
                  <a:srgbClr val="FF0000"/>
                </a:solidFill>
                <a:latin typeface="Times New Roman" pitchFamily="18" charset="0"/>
                <a:cs typeface="Times New Roman" pitchFamily="18" charset="0"/>
              </a:rPr>
              <a:t>as triage test:  visual methods(VIA/VILLI); cytology; and molecular testing</a:t>
            </a:r>
            <a:r>
              <a:rPr lang="en-US" sz="1900" dirty="0" smtClean="0">
                <a:solidFill>
                  <a:srgbClr val="FF0000"/>
                </a:solidFill>
                <a:latin typeface="Times New Roman" pitchFamily="18" charset="0"/>
                <a:cs typeface="Times New Roman" pitchFamily="18" charset="0"/>
              </a:rPr>
              <a:t>.</a:t>
            </a:r>
          </a:p>
          <a:p>
            <a:pPr marL="0" indent="0" algn="just">
              <a:lnSpc>
                <a:spcPct val="200000"/>
              </a:lnSpc>
            </a:pPr>
            <a:r>
              <a:rPr lang="en-US" sz="1900" dirty="0" smtClean="0">
                <a:latin typeface="Times New Roman" pitchFamily="18" charset="0"/>
                <a:cs typeface="Times New Roman" pitchFamily="18" charset="0"/>
              </a:rPr>
              <a:t>To </a:t>
            </a:r>
            <a:r>
              <a:rPr lang="en-US" sz="1900" dirty="0">
                <a:latin typeface="Times New Roman" pitchFamily="18" charset="0"/>
                <a:cs typeface="Times New Roman" pitchFamily="18" charset="0"/>
              </a:rPr>
              <a:t>date, there is no clear evidence to determine which strategy should be prioritized. Therefore, the choice of test essentially depends on the available resource [12].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a:solidFill>
            <a:schemeClr val="accent5">
              <a:lumMod val="60000"/>
              <a:lumOff val="40000"/>
            </a:schemeClr>
          </a:solidFill>
        </p:spPr>
        <p:txBody>
          <a:bodyPr>
            <a:normAutofit/>
          </a:bodyPr>
          <a:lstStyle/>
          <a:p>
            <a:r>
              <a:rPr lang="en-US" sz="3600" b="1" dirty="0" smtClean="0">
                <a:latin typeface="Times New Roman" pitchFamily="18" charset="0"/>
                <a:cs typeface="Times New Roman" pitchFamily="18" charset="0"/>
              </a:rPr>
              <a:t>DISCUSSION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25000" lnSpcReduction="20000"/>
          </a:bodyPr>
          <a:lstStyle/>
          <a:p>
            <a:pPr marL="112713" indent="-112713" algn="ctr">
              <a:lnSpc>
                <a:spcPct val="160000"/>
              </a:lnSpc>
              <a:buNone/>
            </a:pPr>
            <a:r>
              <a:rPr lang="en-US" sz="7200" b="1" dirty="0">
                <a:latin typeface="Times New Roman" pitchFamily="18" charset="0"/>
                <a:cs typeface="Times New Roman" pitchFamily="18" charset="0"/>
              </a:rPr>
              <a:t>Triage with </a:t>
            </a:r>
            <a:r>
              <a:rPr lang="en-US" sz="7200" b="1" dirty="0" smtClean="0">
                <a:latin typeface="Times New Roman" pitchFamily="18" charset="0"/>
                <a:cs typeface="Times New Roman" pitchFamily="18" charset="0"/>
              </a:rPr>
              <a:t>cytology</a:t>
            </a:r>
          </a:p>
          <a:p>
            <a:pPr marL="112713" indent="-112713" algn="just">
              <a:lnSpc>
                <a:spcPct val="200000"/>
              </a:lnSpc>
            </a:pPr>
            <a:r>
              <a:rPr lang="en-US" sz="6400" dirty="0" smtClean="0">
                <a:latin typeface="Times New Roman" pitchFamily="18" charset="0"/>
                <a:cs typeface="Times New Roman" pitchFamily="18" charset="0"/>
              </a:rPr>
              <a:t>  Cytology </a:t>
            </a:r>
            <a:r>
              <a:rPr lang="en-US" sz="6400" dirty="0">
                <a:latin typeface="Times New Roman" pitchFamily="18" charset="0"/>
                <a:cs typeface="Times New Roman" pitchFamily="18" charset="0"/>
              </a:rPr>
              <a:t>is </a:t>
            </a:r>
            <a:r>
              <a:rPr lang="en-US" sz="6400" dirty="0">
                <a:solidFill>
                  <a:srgbClr val="FF0000"/>
                </a:solidFill>
                <a:latin typeface="Times New Roman" pitchFamily="18" charset="0"/>
                <a:cs typeface="Times New Roman" pitchFamily="18" charset="0"/>
              </a:rPr>
              <a:t>the most widely recommended </a:t>
            </a:r>
            <a:r>
              <a:rPr lang="en-US" sz="6400" dirty="0">
                <a:latin typeface="Times New Roman" pitchFamily="18" charset="0"/>
                <a:cs typeface="Times New Roman" pitchFamily="18" charset="0"/>
              </a:rPr>
              <a:t>test to triage HPV-positive women, where quality-assured cytology is </a:t>
            </a:r>
            <a:r>
              <a:rPr lang="en-US" sz="6400" dirty="0" err="1">
                <a:latin typeface="Times New Roman" pitchFamily="18" charset="0"/>
                <a:cs typeface="Times New Roman" pitchFamily="18" charset="0"/>
              </a:rPr>
              <a:t>available.HPV</a:t>
            </a:r>
            <a:r>
              <a:rPr lang="en-US" sz="6400" dirty="0">
                <a:latin typeface="Times New Roman" pitchFamily="18" charset="0"/>
                <a:cs typeface="Times New Roman" pitchFamily="18" charset="0"/>
              </a:rPr>
              <a:t>-positive women with a cytology diagnosis of ASCUS or worse are referred for </a:t>
            </a:r>
            <a:r>
              <a:rPr lang="en-US" sz="6400" dirty="0" err="1">
                <a:latin typeface="Times New Roman" pitchFamily="18" charset="0"/>
                <a:cs typeface="Times New Roman" pitchFamily="18" charset="0"/>
              </a:rPr>
              <a:t>colposcopy</a:t>
            </a:r>
            <a:r>
              <a:rPr lang="en-US" sz="6400" dirty="0">
                <a:latin typeface="Times New Roman" pitchFamily="18" charset="0"/>
                <a:cs typeface="Times New Roman" pitchFamily="18" charset="0"/>
              </a:rPr>
              <a:t>, and the rest are advised to have repeat HPV testing after 1 year. </a:t>
            </a:r>
            <a:endParaRPr lang="en-US" sz="6400" dirty="0" smtClean="0">
              <a:latin typeface="Times New Roman" pitchFamily="18" charset="0"/>
              <a:cs typeface="Times New Roman" pitchFamily="18" charset="0"/>
            </a:endParaRPr>
          </a:p>
          <a:p>
            <a:pPr marL="112713" indent="-112713" algn="just">
              <a:lnSpc>
                <a:spcPct val="200000"/>
              </a:lnSpc>
            </a:pPr>
            <a:r>
              <a:rPr lang="en-US" sz="6400" dirty="0" smtClean="0">
                <a:latin typeface="Times New Roman" pitchFamily="18" charset="0"/>
                <a:cs typeface="Times New Roman" pitchFamily="18" charset="0"/>
              </a:rPr>
              <a:t>Cytology performs better in a triaging scenario, since the prevalence of disease is high in the sample and cytologists have a limited number of specimens to evaluate.</a:t>
            </a:r>
          </a:p>
          <a:p>
            <a:pPr marL="112713" indent="-112713" algn="just">
              <a:lnSpc>
                <a:spcPct val="200000"/>
              </a:lnSpc>
            </a:pPr>
            <a:r>
              <a:rPr lang="en-US" sz="6400" dirty="0" smtClean="0">
                <a:latin typeface="Times New Roman" pitchFamily="18" charset="0"/>
                <a:cs typeface="Times New Roman" pitchFamily="18" charset="0"/>
              </a:rPr>
              <a:t>The current recommendations by the American Society for </a:t>
            </a:r>
            <a:r>
              <a:rPr lang="en-US" sz="6400" dirty="0" err="1" smtClean="0">
                <a:latin typeface="Times New Roman" pitchFamily="18" charset="0"/>
                <a:cs typeface="Times New Roman" pitchFamily="18" charset="0"/>
              </a:rPr>
              <a:t>Colposcopy</a:t>
            </a:r>
            <a:r>
              <a:rPr lang="en-US" sz="6400" dirty="0" smtClean="0">
                <a:latin typeface="Times New Roman" pitchFamily="18" charset="0"/>
                <a:cs typeface="Times New Roman" pitchFamily="18" charset="0"/>
              </a:rPr>
              <a:t> and Cervical Pathology (ASCCP) are direct referral to </a:t>
            </a:r>
            <a:r>
              <a:rPr lang="en-US" sz="6400" dirty="0" err="1" smtClean="0">
                <a:latin typeface="Times New Roman" pitchFamily="18" charset="0"/>
                <a:cs typeface="Times New Roman" pitchFamily="18" charset="0"/>
              </a:rPr>
              <a:t>colposcopy</a:t>
            </a:r>
            <a:r>
              <a:rPr lang="en-US" sz="6400" dirty="0" smtClean="0">
                <a:latin typeface="Times New Roman" pitchFamily="18" charset="0"/>
                <a:cs typeface="Times New Roman" pitchFamily="18" charset="0"/>
              </a:rPr>
              <a:t> for HPV 16/18 positive women and repeat testing after 1 year for women positive for other HPV types [17].</a:t>
            </a:r>
            <a:endParaRPr lang="en-US" sz="6400" dirty="0" smtClean="0"/>
          </a:p>
          <a:p>
            <a:pPr marL="112713" indent="-112713" algn="just">
              <a:lnSpc>
                <a:spcPct val="200000"/>
              </a:lnSpc>
              <a:buNone/>
            </a:pPr>
            <a:endParaRPr lang="en-US" sz="2400" dirty="0">
              <a:latin typeface="Times New Roman" pitchFamily="18" charset="0"/>
              <a:cs typeface="Times New Roman" pitchFamily="18" charset="0"/>
            </a:endParaRPr>
          </a:p>
          <a:p>
            <a:endParaRPr lang="en-US" dirty="0"/>
          </a:p>
        </p:txBody>
      </p:sp>
      <p:sp>
        <p:nvSpPr>
          <p:cNvPr id="5" name="Rectangle 4"/>
          <p:cNvSpPr/>
          <p:nvPr/>
        </p:nvSpPr>
        <p:spPr>
          <a:xfrm>
            <a:off x="457200" y="304800"/>
            <a:ext cx="8229600" cy="76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a:solidFill>
            <a:schemeClr val="accent5">
              <a:lumMod val="60000"/>
              <a:lumOff val="40000"/>
            </a:schemeClr>
          </a:solidFill>
          <a:ln>
            <a:solidFill>
              <a:schemeClr val="tx1"/>
            </a:solidFill>
          </a:ln>
        </p:spPr>
        <p:txBody>
          <a:bodyPr>
            <a:normAutofit/>
          </a:bodyPr>
          <a:lstStyle/>
          <a:p>
            <a:r>
              <a:rPr lang="en-US" sz="3600" b="1" dirty="0" smtClean="0">
                <a:latin typeface="Times New Roman" pitchFamily="18" charset="0"/>
                <a:cs typeface="Times New Roman" pitchFamily="18" charset="0"/>
              </a:rPr>
              <a:t>DISCUSSION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91200"/>
          </a:xfrm>
        </p:spPr>
        <p:txBody>
          <a:bodyPr>
            <a:normAutofit fontScale="25000" lnSpcReduction="20000"/>
          </a:bodyPr>
          <a:lstStyle/>
          <a:p>
            <a:pPr algn="ctr">
              <a:buNone/>
            </a:pPr>
            <a:r>
              <a:rPr lang="en-US" sz="9600" b="1" dirty="0">
                <a:latin typeface="Times New Roman" pitchFamily="18" charset="0"/>
                <a:cs typeface="Times New Roman" pitchFamily="18" charset="0"/>
              </a:rPr>
              <a:t>Triaging With Biomarkers </a:t>
            </a:r>
            <a:endParaRPr lang="en-US" sz="9800" b="1" dirty="0" smtClean="0">
              <a:latin typeface="Times New Roman" pitchFamily="18" charset="0"/>
              <a:cs typeface="Times New Roman" pitchFamily="18" charset="0"/>
            </a:endParaRPr>
          </a:p>
          <a:p>
            <a:pPr marL="0" indent="0" algn="just">
              <a:lnSpc>
                <a:spcPct val="220000"/>
              </a:lnSpc>
            </a:pPr>
            <a:r>
              <a:rPr lang="en-US" sz="7200" dirty="0" smtClean="0">
                <a:latin typeface="Times New Roman" pitchFamily="18" charset="0"/>
                <a:cs typeface="Times New Roman" pitchFamily="18" charset="0"/>
              </a:rPr>
              <a:t>LBC </a:t>
            </a:r>
            <a:r>
              <a:rPr lang="en-US" sz="7200" dirty="0">
                <a:latin typeface="Times New Roman" pitchFamily="18" charset="0"/>
                <a:cs typeface="Times New Roman" pitchFamily="18" charset="0"/>
              </a:rPr>
              <a:t>with immunocytochemistry and </a:t>
            </a:r>
            <a:r>
              <a:rPr lang="en-US" sz="7200" dirty="0">
                <a:solidFill>
                  <a:srgbClr val="FF0000"/>
                </a:solidFill>
                <a:latin typeface="Times New Roman" pitchFamily="18" charset="0"/>
                <a:cs typeface="Times New Roman" pitchFamily="18" charset="0"/>
              </a:rPr>
              <a:t>cell block sections with </a:t>
            </a:r>
            <a:r>
              <a:rPr lang="en-US" sz="7200" dirty="0" err="1">
                <a:solidFill>
                  <a:srgbClr val="FF0000"/>
                </a:solidFill>
                <a:latin typeface="Times New Roman" pitchFamily="18" charset="0"/>
                <a:cs typeface="Times New Roman" pitchFamily="18" charset="0"/>
              </a:rPr>
              <a:t>immunohistochemistry</a:t>
            </a:r>
            <a:r>
              <a:rPr lang="en-US" sz="7200" dirty="0">
                <a:solidFill>
                  <a:srgbClr val="FF0000"/>
                </a:solidFill>
                <a:latin typeface="Times New Roman" pitchFamily="18" charset="0"/>
                <a:cs typeface="Times New Roman" pitchFamily="18" charset="0"/>
              </a:rPr>
              <a:t> result in enhanced specimen quality, and accurate diagnosis, and diminished false negative cases</a:t>
            </a:r>
            <a:r>
              <a:rPr lang="en-US" sz="7200" dirty="0" smtClean="0">
                <a:solidFill>
                  <a:srgbClr val="FF0000"/>
                </a:solidFill>
                <a:latin typeface="Times New Roman" pitchFamily="18" charset="0"/>
                <a:cs typeface="Times New Roman" pitchFamily="18" charset="0"/>
              </a:rPr>
              <a:t>.</a:t>
            </a:r>
          </a:p>
          <a:p>
            <a:pPr marL="0" indent="0" algn="just">
              <a:lnSpc>
                <a:spcPct val="220000"/>
              </a:lnSpc>
            </a:pPr>
            <a:r>
              <a:rPr lang="en-US" sz="7200" dirty="0" smtClean="0">
                <a:latin typeface="Times New Roman" pitchFamily="18" charset="0"/>
                <a:cs typeface="Times New Roman" pitchFamily="18" charset="0"/>
              </a:rPr>
              <a:t> </a:t>
            </a:r>
            <a:r>
              <a:rPr lang="en-US" sz="7200" dirty="0">
                <a:latin typeface="Times New Roman" pitchFamily="18" charset="0"/>
                <a:cs typeface="Times New Roman" pitchFamily="18" charset="0"/>
              </a:rPr>
              <a:t>LBC has potential as a screening tool for cancer and precancerous lesions in several tissues other than gynecologic organs. </a:t>
            </a:r>
            <a:endParaRPr lang="en-US" sz="7200" dirty="0" smtClean="0">
              <a:latin typeface="Times New Roman" pitchFamily="18" charset="0"/>
              <a:cs typeface="Times New Roman" pitchFamily="18" charset="0"/>
            </a:endParaRPr>
          </a:p>
          <a:p>
            <a:pPr marL="0" indent="0" algn="just">
              <a:lnSpc>
                <a:spcPct val="220000"/>
              </a:lnSpc>
            </a:pPr>
            <a:r>
              <a:rPr lang="en-US" sz="7200" dirty="0" smtClean="0">
                <a:latin typeface="Times New Roman" pitchFamily="18" charset="0"/>
                <a:cs typeface="Times New Roman" pitchFamily="18" charset="0"/>
              </a:rPr>
              <a:t>Cell block tissues made from remnants and residual LBC samples, aspirates, and fluid samples may also have applications for practice in the field of </a:t>
            </a:r>
            <a:r>
              <a:rPr lang="en-US" sz="7200" dirty="0" err="1" smtClean="0">
                <a:latin typeface="Times New Roman" pitchFamily="18" charset="0"/>
                <a:cs typeface="Times New Roman" pitchFamily="18" charset="0"/>
              </a:rPr>
              <a:t>cytopathology</a:t>
            </a:r>
            <a:r>
              <a:rPr lang="en-US" sz="7200" dirty="0" smtClean="0">
                <a:latin typeface="Times New Roman" pitchFamily="18" charset="0"/>
                <a:cs typeface="Times New Roman" pitchFamily="18" charset="0"/>
              </a:rPr>
              <a:t>. </a:t>
            </a:r>
          </a:p>
          <a:p>
            <a:pPr marL="0" indent="0" algn="just">
              <a:lnSpc>
                <a:spcPct val="220000"/>
              </a:lnSpc>
            </a:pPr>
            <a:r>
              <a:rPr lang="en-US" sz="7200" dirty="0" smtClean="0">
                <a:latin typeface="Times New Roman" pitchFamily="18" charset="0"/>
                <a:cs typeface="Times New Roman" pitchFamily="18" charset="0"/>
              </a:rPr>
              <a:t>We have used a cost effective method by </a:t>
            </a:r>
            <a:r>
              <a:rPr lang="en-US" sz="7200" dirty="0" smtClean="0">
                <a:solidFill>
                  <a:srgbClr val="FF0000"/>
                </a:solidFill>
                <a:latin typeface="Times New Roman" pitchFamily="18" charset="0"/>
                <a:cs typeface="Times New Roman" pitchFamily="18" charset="0"/>
              </a:rPr>
              <a:t>using MLBC in our set up to be used for HPV and cell block with p16 and ki67 as immune markers </a:t>
            </a:r>
            <a:r>
              <a:rPr lang="en-US" sz="7200" dirty="0" smtClean="0">
                <a:latin typeface="Times New Roman" pitchFamily="18" charset="0"/>
                <a:cs typeface="Times New Roman" pitchFamily="18" charset="0"/>
              </a:rPr>
              <a:t>[18].</a:t>
            </a:r>
            <a:endParaRPr lang="en-US" sz="7200" dirty="0" smtClean="0"/>
          </a:p>
          <a:p>
            <a:pPr marL="0" indent="0" algn="just">
              <a:lnSpc>
                <a:spcPct val="220000"/>
              </a:lnSpc>
              <a:buNone/>
            </a:pPr>
            <a:endParaRPr lang="en-US" sz="9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a:solidFill>
            <a:schemeClr val="accent5">
              <a:lumMod val="60000"/>
              <a:lumOff val="40000"/>
            </a:schemeClr>
          </a:solidFill>
          <a:ln>
            <a:solidFill>
              <a:schemeClr val="tx1"/>
            </a:solidFill>
          </a:ln>
        </p:spPr>
        <p:txBody>
          <a:bodyPr>
            <a:normAutofit/>
          </a:bodyPr>
          <a:lstStyle/>
          <a:p>
            <a:r>
              <a:rPr lang="en-US" sz="3600" b="1" dirty="0" smtClean="0">
                <a:latin typeface="Times New Roman" pitchFamily="18" charset="0"/>
                <a:cs typeface="Times New Roman" pitchFamily="18" charset="0"/>
              </a:rPr>
              <a:t>DISCUSSION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715000"/>
          </a:xfrm>
        </p:spPr>
        <p:txBody>
          <a:bodyPr>
            <a:normAutofit fontScale="25000" lnSpcReduction="20000"/>
          </a:bodyPr>
          <a:lstStyle/>
          <a:p>
            <a:pPr marL="0" indent="0" algn="just">
              <a:lnSpc>
                <a:spcPct val="170000"/>
              </a:lnSpc>
            </a:pPr>
            <a:r>
              <a:rPr lang="en-US" sz="60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These markers are known to highlight the HSIL and </a:t>
            </a:r>
            <a:r>
              <a:rPr lang="en-US" sz="7200" dirty="0" err="1" smtClean="0">
                <a:latin typeface="Times New Roman" pitchFamily="18" charset="0"/>
                <a:cs typeface="Times New Roman" pitchFamily="18" charset="0"/>
              </a:rPr>
              <a:t>squamous</a:t>
            </a:r>
            <a:r>
              <a:rPr lang="en-US" sz="7200" dirty="0" smtClean="0">
                <a:latin typeface="Times New Roman" pitchFamily="18" charset="0"/>
                <a:cs typeface="Times New Roman" pitchFamily="18" charset="0"/>
              </a:rPr>
              <a:t> cell carcinoma cases of cervix. </a:t>
            </a:r>
          </a:p>
          <a:p>
            <a:pPr marL="0" indent="0" algn="just">
              <a:lnSpc>
                <a:spcPct val="170000"/>
              </a:lnSpc>
            </a:pPr>
            <a:r>
              <a:rPr lang="en-US" sz="7200" dirty="0" smtClean="0">
                <a:solidFill>
                  <a:srgbClr val="FF0000"/>
                </a:solidFill>
                <a:latin typeface="Times New Roman" pitchFamily="18" charset="0"/>
                <a:cs typeface="Times New Roman" pitchFamily="18" charset="0"/>
              </a:rPr>
              <a:t>p16 can also diagnose LSIL cases even though it also gives positivity for endometrial cell tubal </a:t>
            </a:r>
            <a:r>
              <a:rPr lang="en-US" sz="7200" dirty="0" err="1" smtClean="0">
                <a:solidFill>
                  <a:srgbClr val="FF0000"/>
                </a:solidFill>
                <a:latin typeface="Times New Roman" pitchFamily="18" charset="0"/>
                <a:cs typeface="Times New Roman" pitchFamily="18" charset="0"/>
              </a:rPr>
              <a:t>metaplasia</a:t>
            </a:r>
            <a:r>
              <a:rPr lang="en-US" sz="7200" dirty="0" smtClean="0">
                <a:solidFill>
                  <a:srgbClr val="FF0000"/>
                </a:solidFill>
                <a:latin typeface="Times New Roman" pitchFamily="18" charset="0"/>
                <a:cs typeface="Times New Roman" pitchFamily="18" charset="0"/>
              </a:rPr>
              <a:t> and </a:t>
            </a:r>
            <a:r>
              <a:rPr lang="en-US" sz="7200" dirty="0" err="1" smtClean="0">
                <a:solidFill>
                  <a:srgbClr val="FF0000"/>
                </a:solidFill>
                <a:latin typeface="Times New Roman" pitchFamily="18" charset="0"/>
                <a:cs typeface="Times New Roman" pitchFamily="18" charset="0"/>
              </a:rPr>
              <a:t>squamous</a:t>
            </a:r>
            <a:r>
              <a:rPr lang="en-US" sz="7200" dirty="0" smtClean="0">
                <a:solidFill>
                  <a:srgbClr val="FF0000"/>
                </a:solidFill>
                <a:latin typeface="Times New Roman" pitchFamily="18" charset="0"/>
                <a:cs typeface="Times New Roman" pitchFamily="18" charset="0"/>
              </a:rPr>
              <a:t> </a:t>
            </a:r>
            <a:r>
              <a:rPr lang="en-US" sz="7200" dirty="0" err="1" smtClean="0">
                <a:solidFill>
                  <a:srgbClr val="FF0000"/>
                </a:solidFill>
                <a:latin typeface="Times New Roman" pitchFamily="18" charset="0"/>
                <a:cs typeface="Times New Roman" pitchFamily="18" charset="0"/>
              </a:rPr>
              <a:t>metaplasia</a:t>
            </a:r>
            <a:r>
              <a:rPr lang="en-US" sz="7200" dirty="0" smtClean="0">
                <a:solidFill>
                  <a:srgbClr val="FF0000"/>
                </a:solidFill>
                <a:latin typeface="Times New Roman" pitchFamily="18" charset="0"/>
                <a:cs typeface="Times New Roman" pitchFamily="18" charset="0"/>
              </a:rPr>
              <a:t> which will not be given positive by ki67[15].</a:t>
            </a:r>
          </a:p>
          <a:p>
            <a:pPr marL="0" indent="0" algn="just">
              <a:lnSpc>
                <a:spcPct val="170000"/>
              </a:lnSpc>
            </a:pPr>
            <a:r>
              <a:rPr lang="en-US" sz="7200" dirty="0" smtClean="0">
                <a:latin typeface="Times New Roman" pitchFamily="18" charset="0"/>
                <a:cs typeface="Times New Roman" pitchFamily="18" charset="0"/>
              </a:rPr>
              <a:t>  </a:t>
            </a:r>
            <a:r>
              <a:rPr lang="en-US" sz="7200" dirty="0" smtClean="0">
                <a:solidFill>
                  <a:srgbClr val="FF0000"/>
                </a:solidFill>
                <a:latin typeface="Times New Roman" pitchFamily="18" charset="0"/>
                <a:cs typeface="Times New Roman" pitchFamily="18" charset="0"/>
              </a:rPr>
              <a:t>Thus the use of p16inka4a and ki67 on cell blocks will enhance high grade/malignant lesions of the cervix from the non-</a:t>
            </a:r>
            <a:r>
              <a:rPr lang="en-US" sz="7200" dirty="0" err="1" smtClean="0">
                <a:solidFill>
                  <a:srgbClr val="FF0000"/>
                </a:solidFill>
                <a:latin typeface="Times New Roman" pitchFamily="18" charset="0"/>
                <a:cs typeface="Times New Roman" pitchFamily="18" charset="0"/>
              </a:rPr>
              <a:t>neoplastic</a:t>
            </a:r>
            <a:r>
              <a:rPr lang="en-US" sz="7200" dirty="0" smtClean="0">
                <a:solidFill>
                  <a:srgbClr val="FF0000"/>
                </a:solidFill>
                <a:latin typeface="Times New Roman" pitchFamily="18" charset="0"/>
                <a:cs typeface="Times New Roman" pitchFamily="18" charset="0"/>
              </a:rPr>
              <a:t> conditions and thus improve diagnostic accuracy as we found in our study</a:t>
            </a:r>
            <a:r>
              <a:rPr lang="en-US" sz="7200" i="1" dirty="0" smtClean="0">
                <a:latin typeface="Times New Roman" pitchFamily="18" charset="0"/>
                <a:cs typeface="Times New Roman" pitchFamily="18" charset="0"/>
              </a:rPr>
              <a:t>.</a:t>
            </a:r>
          </a:p>
          <a:p>
            <a:pPr>
              <a:buNone/>
            </a:pPr>
            <a:r>
              <a:rPr lang="en-US" sz="7200" b="1" dirty="0" smtClean="0">
                <a:latin typeface="Times New Roman" pitchFamily="18" charset="0"/>
                <a:cs typeface="Times New Roman" pitchFamily="18" charset="0"/>
              </a:rPr>
              <a:t>Triaging with VIA</a:t>
            </a:r>
          </a:p>
          <a:p>
            <a:pPr marL="0" indent="0" algn="just">
              <a:lnSpc>
                <a:spcPct val="150000"/>
              </a:lnSpc>
              <a:buNone/>
            </a:pPr>
            <a:r>
              <a:rPr lang="en-US" sz="7200" dirty="0" smtClean="0">
                <a:latin typeface="Times New Roman" pitchFamily="18" charset="0"/>
                <a:cs typeface="Times New Roman" pitchFamily="18" charset="0"/>
              </a:rPr>
              <a:t>VIA which is a good approach </a:t>
            </a:r>
            <a:r>
              <a:rPr lang="en-US" sz="7200" dirty="0" smtClean="0">
                <a:solidFill>
                  <a:srgbClr val="FF0000"/>
                </a:solidFill>
                <a:latin typeface="Times New Roman" pitchFamily="18" charset="0"/>
                <a:cs typeface="Times New Roman" pitchFamily="18" charset="0"/>
              </a:rPr>
              <a:t>for screening and treating in resource poor settings where cytology and HPV testing cannot be done</a:t>
            </a:r>
            <a:r>
              <a:rPr lang="en-US" sz="7200" dirty="0" smtClean="0">
                <a:latin typeface="Times New Roman" pitchFamily="18" charset="0"/>
                <a:cs typeface="Times New Roman" pitchFamily="18" charset="0"/>
              </a:rPr>
              <a:t> is useful when the skill and knowledge about the technique is good. </a:t>
            </a:r>
          </a:p>
          <a:p>
            <a:pPr marL="0" indent="0" algn="just">
              <a:lnSpc>
                <a:spcPct val="150000"/>
              </a:lnSpc>
              <a:buNone/>
            </a:pPr>
            <a:r>
              <a:rPr lang="en-US" sz="7200" dirty="0" smtClean="0">
                <a:latin typeface="Times New Roman" pitchFamily="18" charset="0"/>
                <a:cs typeface="Times New Roman" pitchFamily="18" charset="0"/>
              </a:rPr>
              <a:t>We found that it has its limitations as found by many workers as seen in [17].</a:t>
            </a:r>
          </a:p>
          <a:p>
            <a:pPr marL="0" indent="0" algn="just">
              <a:lnSpc>
                <a:spcPct val="170000"/>
              </a:lnSpc>
            </a:pPr>
            <a:endParaRPr lang="en-US" sz="6000" dirty="0" smtClean="0">
              <a:latin typeface="Times New Roman" pitchFamily="18" charset="0"/>
              <a:cs typeface="Times New Roman" pitchFamily="18" charset="0"/>
            </a:endParaRPr>
          </a:p>
          <a:p>
            <a:pPr algn="just">
              <a:lnSpc>
                <a:spcPct val="170000"/>
              </a:lnSpc>
              <a:buNone/>
            </a:pPr>
            <a:endParaRPr lang="en-US" sz="38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68362"/>
          </a:xfrm>
          <a:solidFill>
            <a:schemeClr val="accent5">
              <a:lumMod val="60000"/>
              <a:lumOff val="40000"/>
            </a:schemeClr>
          </a:solidFill>
        </p:spPr>
        <p:style>
          <a:lnRef idx="1">
            <a:schemeClr val="accent3"/>
          </a:lnRef>
          <a:fillRef idx="3">
            <a:schemeClr val="accent3"/>
          </a:fillRef>
          <a:effectRef idx="2">
            <a:schemeClr val="accent3"/>
          </a:effectRef>
          <a:fontRef idx="minor">
            <a:schemeClr val="lt1"/>
          </a:fontRef>
        </p:style>
        <p:txBody>
          <a:bodyPr anchor="t">
            <a:normAutofit fontScale="90000"/>
          </a:bodyPr>
          <a:lstStyle/>
          <a:p>
            <a:r>
              <a:rPr lang="en-US" b="1" dirty="0" smtClean="0">
                <a:solidFill>
                  <a:schemeClr val="tx1"/>
                </a:solidFill>
                <a:latin typeface="Times New Roman" pitchFamily="18" charset="0"/>
                <a:cs typeface="Times New Roman" pitchFamily="18" charset="0"/>
              </a:rPr>
              <a:t>CONCLUSION</a:t>
            </a:r>
            <a:r>
              <a:rPr lang="en-US" dirty="0" smtClean="0">
                <a:solidFill>
                  <a:schemeClr val="tx1"/>
                </a:solidFill>
                <a:latin typeface="Times New Roman" pitchFamily="18" charset="0"/>
                <a:cs typeface="Times New Roman" pitchFamily="18" charset="0"/>
              </a:rPr>
              <a:t/>
            </a:r>
            <a:br>
              <a:rPr lang="en-US" dirty="0" smtClean="0">
                <a:solidFill>
                  <a:schemeClr val="tx1"/>
                </a:solidFill>
                <a:latin typeface="Times New Roman" pitchFamily="18" charset="0"/>
                <a:cs typeface="Times New Roman" pitchFamily="18" charset="0"/>
              </a:rPr>
            </a:b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10600" cy="5410200"/>
          </a:xfrm>
        </p:spPr>
        <p:txBody>
          <a:bodyPr>
            <a:noAutofit/>
          </a:bodyPr>
          <a:lstStyle/>
          <a:p>
            <a:pPr algn="just">
              <a:lnSpc>
                <a:spcPct val="200000"/>
              </a:lnSpc>
            </a:pPr>
            <a:r>
              <a:rPr lang="en-US" sz="1800" dirty="0" smtClean="0">
                <a:latin typeface="Times New Roman" pitchFamily="18" charset="0"/>
                <a:cs typeface="Times New Roman" pitchFamily="18" charset="0"/>
              </a:rPr>
              <a:t>Cervical </a:t>
            </a:r>
            <a:r>
              <a:rPr lang="en-US" sz="1800" dirty="0">
                <a:latin typeface="Times New Roman" pitchFamily="18" charset="0"/>
                <a:cs typeface="Times New Roman" pitchFamily="18" charset="0"/>
              </a:rPr>
              <a:t>cancer screening in low to middle income countries still needs to be refined </a:t>
            </a:r>
            <a:r>
              <a:rPr lang="en-US" sz="1800" dirty="0">
                <a:solidFill>
                  <a:srgbClr val="FF0000"/>
                </a:solidFill>
                <a:latin typeface="Times New Roman" pitchFamily="18" charset="0"/>
                <a:cs typeface="Times New Roman" pitchFamily="18" charset="0"/>
              </a:rPr>
              <a:t>in terms of affordability and accessibility. </a:t>
            </a:r>
            <a:endParaRPr lang="en-US" sz="1800" dirty="0" smtClean="0">
              <a:solidFill>
                <a:srgbClr val="FF0000"/>
              </a:solidFill>
              <a:latin typeface="Times New Roman" pitchFamily="18" charset="0"/>
              <a:cs typeface="Times New Roman" pitchFamily="18" charset="0"/>
            </a:endParaRPr>
          </a:p>
          <a:p>
            <a:pPr algn="just">
              <a:lnSpc>
                <a:spcPct val="200000"/>
              </a:lnSpc>
            </a:pPr>
            <a:r>
              <a:rPr lang="en-US" sz="1800" dirty="0" smtClean="0">
                <a:solidFill>
                  <a:srgbClr val="FF0000"/>
                </a:solidFill>
                <a:latin typeface="Times New Roman" pitchFamily="18" charset="0"/>
                <a:cs typeface="Times New Roman" pitchFamily="18" charset="0"/>
              </a:rPr>
              <a:t>Current </a:t>
            </a:r>
            <a:r>
              <a:rPr lang="en-US" sz="1800" dirty="0">
                <a:solidFill>
                  <a:srgbClr val="FF0000"/>
                </a:solidFill>
                <a:latin typeface="Times New Roman" pitchFamily="18" charset="0"/>
                <a:cs typeface="Times New Roman" pitchFamily="18" charset="0"/>
              </a:rPr>
              <a:t>strategies for cervical cancer screening are not being implemented to its full potential</a:t>
            </a:r>
            <a:r>
              <a:rPr lang="en-US" sz="1800" dirty="0">
                <a:latin typeface="Times New Roman" pitchFamily="18" charset="0"/>
                <a:cs typeface="Times New Roman" pitchFamily="18" charset="0"/>
              </a:rPr>
              <a:t> mainly due to the lack of training, high cost and need of well set-up screening </a:t>
            </a:r>
            <a:r>
              <a:rPr lang="en-US" sz="1800" dirty="0" err="1">
                <a:latin typeface="Times New Roman" pitchFamily="18" charset="0"/>
                <a:cs typeface="Times New Roman" pitchFamily="18" charset="0"/>
              </a:rPr>
              <a:t>centres</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lgn="just">
              <a:lnSpc>
                <a:spcPct val="200000"/>
              </a:lnSpc>
            </a:pPr>
            <a:r>
              <a:rPr lang="en-US" sz="1800" dirty="0" smtClean="0">
                <a:latin typeface="Times New Roman" pitchFamily="18" charset="0"/>
                <a:cs typeface="Times New Roman" pitchFamily="18" charset="0"/>
              </a:rPr>
              <a:t>There are various methods for screening cervical cancer in LMIC, which are being done in a small scale either in the form of research studies or by NGOs with whom we joined hands and did a study on VIA. </a:t>
            </a:r>
          </a:p>
          <a:p>
            <a:pPr algn="just">
              <a:lnSpc>
                <a:spcPct val="200000"/>
              </a:lnSpc>
            </a:pPr>
            <a:r>
              <a:rPr lang="en-US" sz="1800" dirty="0" smtClean="0">
                <a:latin typeface="Times New Roman" pitchFamily="18" charset="0"/>
                <a:cs typeface="Times New Roman" pitchFamily="18" charset="0"/>
              </a:rPr>
              <a:t>. </a:t>
            </a:r>
          </a:p>
          <a:p>
            <a:pPr algn="just">
              <a:lnSpc>
                <a:spcPct val="200000"/>
              </a:lnSpc>
            </a:pPr>
            <a:endParaRPr lang="en-US" sz="1400" dirty="0" smtClean="0">
              <a:latin typeface="Times New Roman" pitchFamily="18" charset="0"/>
              <a:cs typeface="Times New Roman" pitchFamily="18" charset="0"/>
            </a:endParaRPr>
          </a:p>
          <a:p>
            <a:pPr algn="just">
              <a:lnSpc>
                <a:spcPct val="200000"/>
              </a:lnSpc>
            </a:pP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p:spPr>
        <p:txBody>
          <a:bodyPr/>
          <a:lstStyle/>
          <a:p>
            <a:r>
              <a:rPr lang="en-US" b="1" dirty="0" smtClean="0">
                <a:latin typeface="Times New Roman" pitchFamily="18" charset="0"/>
                <a:cs typeface="Times New Roman" pitchFamily="18" charset="0"/>
              </a:rPr>
              <a:t>CONCLUSION</a:t>
            </a:r>
            <a:endParaRPr lang="en-US" dirty="0"/>
          </a:p>
        </p:txBody>
      </p:sp>
      <p:sp>
        <p:nvSpPr>
          <p:cNvPr id="3" name="Content Placeholder 2"/>
          <p:cNvSpPr>
            <a:spLocks noGrp="1"/>
          </p:cNvSpPr>
          <p:nvPr>
            <p:ph idx="1"/>
          </p:nvPr>
        </p:nvSpPr>
        <p:spPr/>
        <p:txBody>
          <a:bodyPr>
            <a:normAutofit fontScale="55000" lnSpcReduction="20000"/>
          </a:bodyPr>
          <a:lstStyle/>
          <a:p>
            <a:pPr algn="just">
              <a:lnSpc>
                <a:spcPct val="200000"/>
              </a:lnSpc>
            </a:pPr>
            <a:r>
              <a:rPr lang="en-US" dirty="0" smtClean="0">
                <a:latin typeface="Times New Roman" pitchFamily="18" charset="0"/>
                <a:cs typeface="Times New Roman" pitchFamily="18" charset="0"/>
              </a:rPr>
              <a:t>In our study we explored the usage of multi-algorithm screening strategy for the screening of cervical cancer in a tertiary care hospital.</a:t>
            </a:r>
          </a:p>
          <a:p>
            <a:pPr algn="just">
              <a:lnSpc>
                <a:spcPct val="200000"/>
              </a:lnSpc>
            </a:pPr>
            <a:r>
              <a:rPr lang="en-US" dirty="0" smtClean="0">
                <a:latin typeface="Times New Roman" pitchFamily="18" charset="0"/>
                <a:cs typeface="Times New Roman" pitchFamily="18" charset="0"/>
              </a:rPr>
              <a:t>There is a </a:t>
            </a:r>
            <a:r>
              <a:rPr lang="en-US" dirty="0" smtClean="0">
                <a:solidFill>
                  <a:srgbClr val="FF0000"/>
                </a:solidFill>
                <a:latin typeface="Times New Roman" pitchFamily="18" charset="0"/>
                <a:cs typeface="Times New Roman" pitchFamily="18" charset="0"/>
              </a:rPr>
              <a:t>need for a uniform policy of screening of women at the primary health care centre level with increasing the awareness of the different methods among the public. </a:t>
            </a:r>
          </a:p>
          <a:p>
            <a:pPr algn="just">
              <a:lnSpc>
                <a:spcPct val="200000"/>
              </a:lnSpc>
            </a:pPr>
            <a:r>
              <a:rPr lang="en-US" dirty="0" smtClean="0">
                <a:latin typeface="Times New Roman" pitchFamily="18" charset="0"/>
                <a:cs typeface="Times New Roman" pitchFamily="18" charset="0"/>
              </a:rPr>
              <a:t>Also there is a </a:t>
            </a:r>
            <a:r>
              <a:rPr lang="en-US" dirty="0" smtClean="0">
                <a:solidFill>
                  <a:srgbClr val="FF0000"/>
                </a:solidFill>
                <a:latin typeface="Times New Roman" pitchFamily="18" charset="0"/>
                <a:cs typeface="Times New Roman" pitchFamily="18" charset="0"/>
              </a:rPr>
              <a:t>need for well-trained health workers and Cytopathologists </a:t>
            </a:r>
            <a:r>
              <a:rPr lang="en-US" dirty="0" smtClean="0">
                <a:latin typeface="Times New Roman" pitchFamily="18" charset="0"/>
                <a:cs typeface="Times New Roman" pitchFamily="18" charset="0"/>
              </a:rPr>
              <a:t>to diagnose and maintain follow up about cervical cancer with a cancer registry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a:solidFill>
            <a:schemeClr val="accent5">
              <a:lumMod val="60000"/>
              <a:lumOff val="40000"/>
            </a:schemeClr>
          </a:solidFill>
        </p:spPr>
        <p:style>
          <a:lnRef idx="1">
            <a:schemeClr val="accent3"/>
          </a:lnRef>
          <a:fillRef idx="3">
            <a:schemeClr val="accent3"/>
          </a:fillRef>
          <a:effectRef idx="2">
            <a:schemeClr val="accent3"/>
          </a:effectRef>
          <a:fontRef idx="minor">
            <a:schemeClr val="lt1"/>
          </a:fontRef>
        </p:style>
        <p:txBody>
          <a:bodyPr anchor="t">
            <a:normAutofit fontScale="90000"/>
          </a:bodyPr>
          <a:lstStyle/>
          <a:p>
            <a:r>
              <a:rPr lang="en-US" b="1" dirty="0" smtClean="0">
                <a:solidFill>
                  <a:schemeClr val="tx1"/>
                </a:solidFill>
                <a:latin typeface="Times New Roman" pitchFamily="18" charset="0"/>
                <a:cs typeface="Times New Roman" pitchFamily="18" charset="0"/>
              </a:rPr>
              <a:t>References</a:t>
            </a:r>
            <a:br>
              <a:rPr lang="en-US" b="1" dirty="0" smtClean="0">
                <a:solidFill>
                  <a:schemeClr val="tx1"/>
                </a:solidFill>
                <a:latin typeface="Times New Roman" pitchFamily="18" charset="0"/>
                <a:cs typeface="Times New Roman" pitchFamily="18" charset="0"/>
              </a:rPr>
            </a:b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8763000" cy="6172200"/>
          </a:xfrm>
        </p:spPr>
        <p:txBody>
          <a:bodyPr>
            <a:noAutofit/>
          </a:bodyPr>
          <a:lstStyle/>
          <a:p>
            <a:pPr marL="401638" indent="-401638" algn="just">
              <a:buFont typeface="+mj-lt"/>
              <a:buAutoNum type="arabicPeriod"/>
            </a:pPr>
            <a:r>
              <a:rPr lang="en-US" sz="1200" dirty="0" err="1" smtClean="0">
                <a:latin typeface="Times New Roman" pitchFamily="18" charset="0"/>
                <a:cs typeface="Times New Roman" pitchFamily="18" charset="0"/>
              </a:rPr>
              <a:t>J.Ferlay</a:t>
            </a:r>
            <a:r>
              <a:rPr lang="en-US" sz="1200" dirty="0">
                <a:latin typeface="Times New Roman" pitchFamily="18" charset="0"/>
                <a:cs typeface="Times New Roman" pitchFamily="18" charset="0"/>
              </a:rPr>
              <a:t>, I. </a:t>
            </a:r>
            <a:r>
              <a:rPr lang="en-US" sz="1200" dirty="0" err="1">
                <a:latin typeface="Times New Roman" pitchFamily="18" charset="0"/>
                <a:cs typeface="Times New Roman" pitchFamily="18" charset="0"/>
              </a:rPr>
              <a:t>Soerjomataram</a:t>
            </a:r>
            <a:r>
              <a:rPr lang="en-US" sz="1200" dirty="0">
                <a:latin typeface="Times New Roman" pitchFamily="18" charset="0"/>
                <a:cs typeface="Times New Roman" pitchFamily="18" charset="0"/>
              </a:rPr>
              <a:t>, R. </a:t>
            </a:r>
            <a:r>
              <a:rPr lang="en-US" sz="1200" dirty="0" err="1">
                <a:latin typeface="Times New Roman" pitchFamily="18" charset="0"/>
                <a:cs typeface="Times New Roman" pitchFamily="18" charset="0"/>
              </a:rPr>
              <a:t>Dikshit</a:t>
            </a:r>
            <a:r>
              <a:rPr lang="en-US" sz="1200" dirty="0">
                <a:latin typeface="Times New Roman" pitchFamily="18" charset="0"/>
                <a:cs typeface="Times New Roman" pitchFamily="18" charset="0"/>
              </a:rPr>
              <a:t>, S. </a:t>
            </a:r>
            <a:r>
              <a:rPr lang="en-US" sz="1200" dirty="0" err="1">
                <a:latin typeface="Times New Roman" pitchFamily="18" charset="0"/>
                <a:cs typeface="Times New Roman" pitchFamily="18" charset="0"/>
              </a:rPr>
              <a:t>Eser</a:t>
            </a:r>
            <a:r>
              <a:rPr lang="en-US" sz="1200" dirty="0">
                <a:latin typeface="Times New Roman" pitchFamily="18" charset="0"/>
                <a:cs typeface="Times New Roman" pitchFamily="18" charset="0"/>
              </a:rPr>
              <a:t>, C. </a:t>
            </a:r>
            <a:r>
              <a:rPr lang="en-US" sz="1200" dirty="0" err="1">
                <a:latin typeface="Times New Roman" pitchFamily="18" charset="0"/>
                <a:cs typeface="Times New Roman" pitchFamily="18" charset="0"/>
              </a:rPr>
              <a:t>Mathers</a:t>
            </a:r>
            <a:r>
              <a:rPr lang="en-US" sz="1200" dirty="0">
                <a:latin typeface="Times New Roman" pitchFamily="18" charset="0"/>
                <a:cs typeface="Times New Roman" pitchFamily="18" charset="0"/>
              </a:rPr>
              <a:t>, M. </a:t>
            </a:r>
            <a:r>
              <a:rPr lang="en-US" sz="1200" dirty="0" err="1">
                <a:latin typeface="Times New Roman" pitchFamily="18" charset="0"/>
                <a:cs typeface="Times New Roman" pitchFamily="18" charset="0"/>
              </a:rPr>
              <a:t>Rebelo</a:t>
            </a:r>
            <a:r>
              <a:rPr lang="en-US" sz="1200" dirty="0">
                <a:latin typeface="Times New Roman" pitchFamily="18" charset="0"/>
                <a:cs typeface="Times New Roman" pitchFamily="18" charset="0"/>
              </a:rPr>
              <a:t>, D.M </a:t>
            </a:r>
            <a:r>
              <a:rPr lang="en-US" sz="1200" dirty="0" err="1">
                <a:latin typeface="Times New Roman" pitchFamily="18" charset="0"/>
                <a:cs typeface="Times New Roman" pitchFamily="18" charset="0"/>
              </a:rPr>
              <a:t>Parkin</a:t>
            </a:r>
            <a:r>
              <a:rPr lang="en-US" sz="1200" dirty="0">
                <a:latin typeface="Times New Roman" pitchFamily="18" charset="0"/>
                <a:cs typeface="Times New Roman" pitchFamily="18" charset="0"/>
              </a:rPr>
              <a:t>, D. Forman, and F. Bray, “Cancer incidence and mortality worldwide: sources, methods and major patterns in GLOBOCAN 2012”, INT J CANCER, 136(5), E359-E386,2015. https://</a:t>
            </a:r>
            <a:r>
              <a:rPr lang="en-US" sz="1200" dirty="0" smtClean="0">
                <a:latin typeface="Times New Roman" pitchFamily="18" charset="0"/>
                <a:cs typeface="Times New Roman" pitchFamily="18" charset="0"/>
              </a:rPr>
              <a:t>doi.org/10.1002/ijc.29210.</a:t>
            </a:r>
          </a:p>
          <a:p>
            <a:pPr marL="401638" lvl="0" indent="-401638" algn="just">
              <a:buFont typeface="+mj-lt"/>
              <a:buAutoNum type="arabicPeriod"/>
            </a:pPr>
            <a:r>
              <a:rPr lang="en-US" sz="1200" dirty="0">
                <a:latin typeface="Times New Roman" pitchFamily="18" charset="0"/>
                <a:cs typeface="Times New Roman" pitchFamily="18" charset="0"/>
              </a:rPr>
              <a:t>2</a:t>
            </a:r>
            <a:r>
              <a:rPr lang="en-US" sz="1200" dirty="0" smtClean="0">
                <a:latin typeface="Times New Roman" pitchFamily="18" charset="0"/>
                <a:cs typeface="Times New Roman" pitchFamily="18" charset="0"/>
              </a:rPr>
              <a:t> </a:t>
            </a:r>
            <a:r>
              <a:rPr lang="en-US" sz="1200" dirty="0">
                <a:latin typeface="Times New Roman" pitchFamily="18" charset="0"/>
                <a:cs typeface="Times New Roman" pitchFamily="18" charset="0"/>
              </a:rPr>
              <a:t>K.S </a:t>
            </a:r>
            <a:r>
              <a:rPr lang="en-US" sz="1200" dirty="0" err="1">
                <a:latin typeface="Times New Roman" pitchFamily="18" charset="0"/>
                <a:cs typeface="Times New Roman" pitchFamily="18" charset="0"/>
              </a:rPr>
              <a:t>Tewari</a:t>
            </a:r>
            <a:r>
              <a:rPr lang="en-US" sz="1200" dirty="0">
                <a:latin typeface="Times New Roman" pitchFamily="18" charset="0"/>
                <a:cs typeface="Times New Roman" pitchFamily="18" charset="0"/>
              </a:rPr>
              <a:t>, A. </a:t>
            </a:r>
            <a:r>
              <a:rPr lang="en-US" sz="1200" dirty="0" err="1">
                <a:latin typeface="Times New Roman" pitchFamily="18" charset="0"/>
                <a:cs typeface="Times New Roman" pitchFamily="18" charset="0"/>
              </a:rPr>
              <a:t>Agarwal</a:t>
            </a:r>
            <a:r>
              <a:rPr lang="en-US" sz="1200" dirty="0">
                <a:latin typeface="Times New Roman" pitchFamily="18" charset="0"/>
                <a:cs typeface="Times New Roman" pitchFamily="18" charset="0"/>
              </a:rPr>
              <a:t>, A. </a:t>
            </a:r>
            <a:r>
              <a:rPr lang="en-US" sz="1200" dirty="0" err="1">
                <a:latin typeface="Times New Roman" pitchFamily="18" charset="0"/>
                <a:cs typeface="Times New Roman" pitchFamily="18" charset="0"/>
              </a:rPr>
              <a:t>Pathak</a:t>
            </a:r>
            <a:r>
              <a:rPr lang="en-US" sz="1200" dirty="0">
                <a:latin typeface="Times New Roman" pitchFamily="18" charset="0"/>
                <a:cs typeface="Times New Roman" pitchFamily="18" charset="0"/>
              </a:rPr>
              <a:t>, A. </a:t>
            </a:r>
            <a:r>
              <a:rPr lang="en-US" sz="1200" dirty="0" err="1">
                <a:latin typeface="Times New Roman" pitchFamily="18" charset="0"/>
                <a:cs typeface="Times New Roman" pitchFamily="18" charset="0"/>
              </a:rPr>
              <a:t>Ramesh</a:t>
            </a:r>
            <a:r>
              <a:rPr lang="en-US" sz="1200" dirty="0">
                <a:latin typeface="Times New Roman" pitchFamily="18" charset="0"/>
                <a:cs typeface="Times New Roman" pitchFamily="18" charset="0"/>
              </a:rPr>
              <a:t>, B. Parikh, M. </a:t>
            </a:r>
            <a:r>
              <a:rPr lang="en-US" sz="1200" dirty="0" err="1">
                <a:latin typeface="Times New Roman" pitchFamily="18" charset="0"/>
                <a:cs typeface="Times New Roman" pitchFamily="18" charset="0"/>
              </a:rPr>
              <a:t>Singhal</a:t>
            </a:r>
            <a:r>
              <a:rPr lang="en-US" sz="1200" dirty="0">
                <a:latin typeface="Times New Roman" pitchFamily="18" charset="0"/>
                <a:cs typeface="Times New Roman" pitchFamily="18" charset="0"/>
              </a:rPr>
              <a:t>, G. </a:t>
            </a:r>
            <a:r>
              <a:rPr lang="en-US" sz="1200" dirty="0" err="1">
                <a:latin typeface="Times New Roman" pitchFamily="18" charset="0"/>
                <a:cs typeface="Times New Roman" pitchFamily="18" charset="0"/>
              </a:rPr>
              <a:t>Saini</a:t>
            </a:r>
            <a:r>
              <a:rPr lang="en-US" sz="1200" dirty="0">
                <a:latin typeface="Times New Roman" pitchFamily="18" charset="0"/>
                <a:cs typeface="Times New Roman" pitchFamily="18" charset="0"/>
              </a:rPr>
              <a:t>, P.V </a:t>
            </a:r>
            <a:r>
              <a:rPr lang="en-US" sz="1200" dirty="0" err="1">
                <a:latin typeface="Times New Roman" pitchFamily="18" charset="0"/>
                <a:cs typeface="Times New Roman" pitchFamily="18" charset="0"/>
              </a:rPr>
              <a:t>Sushma</a:t>
            </a:r>
            <a:r>
              <a:rPr lang="en-US" sz="1200" dirty="0">
                <a:latin typeface="Times New Roman" pitchFamily="18" charset="0"/>
                <a:cs typeface="Times New Roman" pitchFamily="18" charset="0"/>
              </a:rPr>
              <a:t>, N. </a:t>
            </a:r>
            <a:r>
              <a:rPr lang="en-US" sz="1200" dirty="0" err="1">
                <a:latin typeface="Times New Roman" pitchFamily="18" charset="0"/>
                <a:cs typeface="Times New Roman" pitchFamily="18" charset="0"/>
              </a:rPr>
              <a:t>Huilgol</a:t>
            </a:r>
            <a:r>
              <a:rPr lang="en-US" sz="1200" dirty="0">
                <a:latin typeface="Times New Roman" pitchFamily="18" charset="0"/>
                <a:cs typeface="Times New Roman" pitchFamily="18" charset="0"/>
              </a:rPr>
              <a:t>, S. </a:t>
            </a:r>
            <a:r>
              <a:rPr lang="en-US" sz="1200" dirty="0" err="1">
                <a:latin typeface="Times New Roman" pitchFamily="18" charset="0"/>
                <a:cs typeface="Times New Roman" pitchFamily="18" charset="0"/>
              </a:rPr>
              <a:t>Gundeti</a:t>
            </a:r>
            <a:r>
              <a:rPr lang="en-US" sz="1200" dirty="0">
                <a:latin typeface="Times New Roman" pitchFamily="18" charset="0"/>
                <a:cs typeface="Times New Roman" pitchFamily="18" charset="0"/>
              </a:rPr>
              <a:t> and S. Gupta,  “Meeting report : First Indian national conference on cervical cancer management-expert recommendations and identification of barriers to implementation”, GYNECOLONCOLRESPRACT,5(5),2018. https://</a:t>
            </a:r>
            <a:r>
              <a:rPr lang="en-US" sz="1200" dirty="0" smtClean="0">
                <a:latin typeface="Times New Roman" pitchFamily="18" charset="0"/>
                <a:cs typeface="Times New Roman" pitchFamily="18" charset="0"/>
              </a:rPr>
              <a:t>doi.org/10.1186/s40661-018-0061-5</a:t>
            </a:r>
          </a:p>
          <a:p>
            <a:pPr marL="742950" lvl="0" indent="-742950" algn="just">
              <a:buFont typeface="+mj-lt"/>
              <a:buAutoNum type="arabicPeriod"/>
            </a:pPr>
            <a:endParaRPr lang="en-US" sz="1200" dirty="0">
              <a:latin typeface="Times New Roman" pitchFamily="18" charset="0"/>
              <a:cs typeface="Times New Roman" pitchFamily="18" charset="0"/>
            </a:endParaRPr>
          </a:p>
          <a:p>
            <a:pPr marL="401638" lvl="0" indent="-401638" algn="just">
              <a:buFont typeface="+mj-lt"/>
              <a:buAutoNum type="arabicPeriod"/>
            </a:pPr>
            <a:r>
              <a:rPr lang="en-US" sz="1200" dirty="0">
                <a:latin typeface="Times New Roman" pitchFamily="18" charset="0"/>
                <a:cs typeface="Times New Roman" pitchFamily="18" charset="0"/>
              </a:rPr>
              <a:t> R. </a:t>
            </a:r>
            <a:r>
              <a:rPr lang="en-US" sz="1200" dirty="0" err="1">
                <a:latin typeface="Times New Roman" pitchFamily="18" charset="0"/>
                <a:cs typeface="Times New Roman" pitchFamily="18" charset="0"/>
              </a:rPr>
              <a:t>Catarino</a:t>
            </a:r>
            <a:r>
              <a:rPr lang="en-US" sz="1200" dirty="0">
                <a:latin typeface="Times New Roman" pitchFamily="18" charset="0"/>
                <a:cs typeface="Times New Roman" pitchFamily="18" charset="0"/>
              </a:rPr>
              <a:t>, P. </a:t>
            </a:r>
            <a:r>
              <a:rPr lang="en-US" sz="1200" dirty="0" err="1">
                <a:latin typeface="Times New Roman" pitchFamily="18" charset="0"/>
                <a:cs typeface="Times New Roman" pitchFamily="18" charset="0"/>
              </a:rPr>
              <a:t>Petignat</a:t>
            </a:r>
            <a:r>
              <a:rPr lang="en-US" sz="1200" dirty="0">
                <a:latin typeface="Times New Roman" pitchFamily="18" charset="0"/>
                <a:cs typeface="Times New Roman" pitchFamily="18" charset="0"/>
              </a:rPr>
              <a:t>, G. </a:t>
            </a:r>
            <a:r>
              <a:rPr lang="en-US" sz="1200" dirty="0" err="1">
                <a:latin typeface="Times New Roman" pitchFamily="18" charset="0"/>
                <a:cs typeface="Times New Roman" pitchFamily="18" charset="0"/>
              </a:rPr>
              <a:t>Dongui</a:t>
            </a:r>
            <a:r>
              <a:rPr lang="en-US" sz="1200" dirty="0">
                <a:latin typeface="Times New Roman" pitchFamily="18" charset="0"/>
                <a:cs typeface="Times New Roman" pitchFamily="18" charset="0"/>
              </a:rPr>
              <a:t>, and P. </a:t>
            </a:r>
            <a:r>
              <a:rPr lang="en-US" sz="1200" dirty="0" err="1">
                <a:latin typeface="Times New Roman" pitchFamily="18" charset="0"/>
                <a:cs typeface="Times New Roman" pitchFamily="18" charset="0"/>
              </a:rPr>
              <a:t>Vassilakos</a:t>
            </a:r>
            <a:r>
              <a:rPr lang="en-US" sz="1200" dirty="0">
                <a:latin typeface="Times New Roman" pitchFamily="18" charset="0"/>
                <a:cs typeface="Times New Roman" pitchFamily="18" charset="0"/>
              </a:rPr>
              <a:t>, “Cervical cancer screening in developing countries at a crossroad: Emerging technologies and policy choices”, WORLD J CLIN ONCOL, 6(6), 281, 2015.  </a:t>
            </a:r>
            <a:r>
              <a:rPr lang="en-US" sz="1200" dirty="0" smtClean="0">
                <a:latin typeface="Times New Roman" pitchFamily="18" charset="0"/>
                <a:cs typeface="Times New Roman" pitchFamily="18" charset="0"/>
              </a:rPr>
              <a:t>https</a:t>
            </a:r>
            <a:r>
              <a:rPr lang="en-US" sz="1200" dirty="0">
                <a:latin typeface="Times New Roman" pitchFamily="18" charset="0"/>
                <a:cs typeface="Times New Roman" pitchFamily="18" charset="0"/>
              </a:rPr>
              <a:t>://</a:t>
            </a:r>
            <a:r>
              <a:rPr lang="en-US" sz="1200" dirty="0" smtClean="0">
                <a:latin typeface="Times New Roman" pitchFamily="18" charset="0"/>
                <a:cs typeface="Times New Roman" pitchFamily="18" charset="0"/>
              </a:rPr>
              <a:t>doi.org/10.5306/wjco.v6.i6.281</a:t>
            </a:r>
          </a:p>
          <a:p>
            <a:pPr marL="742950" lvl="0" indent="-742950" algn="just">
              <a:buFont typeface="+mj-lt"/>
              <a:buAutoNum type="arabicPeriod"/>
            </a:pPr>
            <a:endParaRPr lang="en-US" sz="1200" dirty="0">
              <a:latin typeface="Times New Roman" pitchFamily="18" charset="0"/>
              <a:cs typeface="Times New Roman" pitchFamily="18" charset="0"/>
            </a:endParaRPr>
          </a:p>
          <a:p>
            <a:pPr marL="401638" lvl="0" indent="-401638" algn="just">
              <a:buFont typeface="+mj-lt"/>
              <a:buAutoNum type="arabicPeriod"/>
            </a:pPr>
            <a:r>
              <a:rPr lang="en-US" sz="1200" dirty="0">
                <a:latin typeface="Times New Roman" pitchFamily="18" charset="0"/>
                <a:cs typeface="Times New Roman" pitchFamily="18" charset="0"/>
              </a:rPr>
              <a:t> S. </a:t>
            </a:r>
            <a:r>
              <a:rPr lang="en-US" sz="1200" dirty="0" err="1">
                <a:latin typeface="Times New Roman" pitchFamily="18" charset="0"/>
                <a:cs typeface="Times New Roman" pitchFamily="18" charset="0"/>
              </a:rPr>
              <a:t>Bobdey</a:t>
            </a:r>
            <a:r>
              <a:rPr lang="en-US" sz="1200" dirty="0">
                <a:latin typeface="Times New Roman" pitchFamily="18" charset="0"/>
                <a:cs typeface="Times New Roman" pitchFamily="18" charset="0"/>
              </a:rPr>
              <a:t>, J. </a:t>
            </a:r>
            <a:r>
              <a:rPr lang="en-US" sz="1200" dirty="0" err="1">
                <a:latin typeface="Times New Roman" pitchFamily="18" charset="0"/>
                <a:cs typeface="Times New Roman" pitchFamily="18" charset="0"/>
              </a:rPr>
              <a:t>Sathwara</a:t>
            </a:r>
            <a:r>
              <a:rPr lang="en-US" sz="1200" dirty="0">
                <a:latin typeface="Times New Roman" pitchFamily="18" charset="0"/>
                <a:cs typeface="Times New Roman" pitchFamily="18" charset="0"/>
              </a:rPr>
              <a:t>, A. Jain and G. </a:t>
            </a:r>
            <a:r>
              <a:rPr lang="en-US" sz="1200" dirty="0" err="1">
                <a:latin typeface="Times New Roman" pitchFamily="18" charset="0"/>
                <a:cs typeface="Times New Roman" pitchFamily="18" charset="0"/>
              </a:rPr>
              <a:t>Balasubramaniam</a:t>
            </a:r>
            <a:r>
              <a:rPr lang="en-US" sz="1200" dirty="0">
                <a:latin typeface="Times New Roman" pitchFamily="18" charset="0"/>
                <a:cs typeface="Times New Roman" pitchFamily="18" charset="0"/>
              </a:rPr>
              <a:t>, “Burden of cervical cancer and role of screening in India”, INDIAN J MED PAEDIATR ONCOL, 37(4), 278, 2016. http://</a:t>
            </a:r>
            <a:r>
              <a:rPr lang="en-US" sz="1200" dirty="0" smtClean="0">
                <a:latin typeface="Times New Roman" pitchFamily="18" charset="0"/>
                <a:cs typeface="Times New Roman" pitchFamily="18" charset="0"/>
              </a:rPr>
              <a:t>doi.org/10.4103/0971-5851.195751</a:t>
            </a:r>
          </a:p>
          <a:p>
            <a:pPr marL="742950" lvl="0" indent="-742950" algn="just">
              <a:buFont typeface="+mj-lt"/>
              <a:buAutoNum type="arabicPeriod"/>
            </a:pPr>
            <a:endParaRPr lang="en-US" sz="1200" dirty="0">
              <a:latin typeface="Times New Roman" pitchFamily="18" charset="0"/>
              <a:cs typeface="Times New Roman" pitchFamily="18" charset="0"/>
            </a:endParaRPr>
          </a:p>
          <a:p>
            <a:pPr marL="401638" lvl="0" indent="-401638" algn="just">
              <a:buFont typeface="+mj-lt"/>
              <a:buAutoNum type="arabicPeriod"/>
            </a:pP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J.Sherris</a:t>
            </a:r>
            <a:r>
              <a:rPr lang="en-US" sz="1200" dirty="0">
                <a:latin typeface="Times New Roman" pitchFamily="18" charset="0"/>
                <a:cs typeface="Times New Roman" pitchFamily="18" charset="0"/>
              </a:rPr>
              <a:t>, “Cervical cancer in the developing world”, WESTERN J MED, 175(4), 231-233, 2001. https://</a:t>
            </a:r>
            <a:r>
              <a:rPr lang="en-US" sz="1200" dirty="0" smtClean="0">
                <a:latin typeface="Times New Roman" pitchFamily="18" charset="0"/>
                <a:cs typeface="Times New Roman" pitchFamily="18" charset="0"/>
              </a:rPr>
              <a:t>doi.org/10.1136/ewjm.175.4.231</a:t>
            </a:r>
          </a:p>
          <a:p>
            <a:pPr marL="457200" lvl="0" indent="-457200" algn="just">
              <a:buNone/>
            </a:pPr>
            <a:r>
              <a:rPr lang="en-US" sz="1200" dirty="0" smtClean="0">
                <a:latin typeface="Times New Roman" pitchFamily="18" charset="0"/>
                <a:cs typeface="Times New Roman" pitchFamily="18" charset="0"/>
              </a:rPr>
              <a:t>6          R.A </a:t>
            </a:r>
            <a:r>
              <a:rPr lang="en-US" sz="1200" dirty="0" err="1">
                <a:latin typeface="Times New Roman" pitchFamily="18" charset="0"/>
                <a:cs typeface="Times New Roman" pitchFamily="18" charset="0"/>
              </a:rPr>
              <a:t>Kerkar</a:t>
            </a:r>
            <a:r>
              <a:rPr lang="en-US" sz="1200" dirty="0">
                <a:latin typeface="Times New Roman" pitchFamily="18" charset="0"/>
                <a:cs typeface="Times New Roman" pitchFamily="18" charset="0"/>
              </a:rPr>
              <a:t>, and Y. V </a:t>
            </a:r>
            <a:r>
              <a:rPr lang="en-US" sz="1200" dirty="0" err="1">
                <a:latin typeface="Times New Roman" pitchFamily="18" charset="0"/>
                <a:cs typeface="Times New Roman" pitchFamily="18" charset="0"/>
              </a:rPr>
              <a:t>Kulkarni</a:t>
            </a:r>
            <a:r>
              <a:rPr lang="en-US" sz="1200" dirty="0">
                <a:latin typeface="Times New Roman" pitchFamily="18" charset="0"/>
                <a:cs typeface="Times New Roman" pitchFamily="18" charset="0"/>
              </a:rPr>
              <a:t>, “Screening for cervical cancer: an overview”, J OBSTET GYNECOL INDIA, 56(2), 115-122, 2006</a:t>
            </a:r>
            <a:r>
              <a:rPr lang="en-US" sz="1200" dirty="0" smtClean="0">
                <a:latin typeface="Times New Roman" pitchFamily="18" charset="0"/>
                <a:cs typeface="Times New Roman" pitchFamily="18" charset="0"/>
              </a:rPr>
              <a:t>.</a:t>
            </a:r>
          </a:p>
          <a:p>
            <a:pPr marL="742950" lvl="0" indent="-742950" algn="just">
              <a:lnSpc>
                <a:spcPct val="150000"/>
              </a:lnSpc>
              <a:buFont typeface="+mj-lt"/>
              <a:buAutoNum type="arabicPeriod"/>
            </a:pPr>
            <a:endParaRPr lang="en-US" sz="1200" dirty="0">
              <a:latin typeface="Times New Roman" pitchFamily="18" charset="0"/>
              <a:cs typeface="Times New Roman" pitchFamily="18" charset="0"/>
            </a:endParaRPr>
          </a:p>
          <a:p>
            <a:pPr marL="457200" lvl="0" indent="-457200" algn="just">
              <a:buAutoNum type="arabicPeriod" startAt="7"/>
            </a:pPr>
            <a:r>
              <a:rPr lang="en-US" sz="1200" dirty="0" smtClean="0">
                <a:latin typeface="Times New Roman" pitchFamily="18" charset="0"/>
                <a:cs typeface="Times New Roman" pitchFamily="18" charset="0"/>
              </a:rPr>
              <a:t>N.M Nandini, S.M Nandish, P. </a:t>
            </a:r>
            <a:r>
              <a:rPr lang="en-US" sz="1200" dirty="0" err="1" smtClean="0">
                <a:latin typeface="Times New Roman" pitchFamily="18" charset="0"/>
                <a:cs typeface="Times New Roman" pitchFamily="18" charset="0"/>
              </a:rPr>
              <a:t>Pallavi</a:t>
            </a:r>
            <a:r>
              <a:rPr lang="en-US" sz="1200" dirty="0" smtClean="0">
                <a:latin typeface="Times New Roman" pitchFamily="18" charset="0"/>
                <a:cs typeface="Times New Roman" pitchFamily="18" charset="0"/>
              </a:rPr>
              <a:t>, S.K </a:t>
            </a:r>
            <a:r>
              <a:rPr lang="en-US" sz="1200" dirty="0" err="1" smtClean="0">
                <a:latin typeface="Times New Roman" pitchFamily="18" charset="0"/>
                <a:cs typeface="Times New Roman" pitchFamily="18" charset="0"/>
              </a:rPr>
              <a:t>Akshatha</a:t>
            </a:r>
            <a:r>
              <a:rPr lang="en-US" sz="1200" dirty="0" smtClean="0">
                <a:latin typeface="Times New Roman" pitchFamily="18" charset="0"/>
                <a:cs typeface="Times New Roman" pitchFamily="18" charset="0"/>
              </a:rPr>
              <a:t>, A.P </a:t>
            </a:r>
            <a:r>
              <a:rPr lang="en-US" sz="1200" dirty="0" err="1" smtClean="0">
                <a:latin typeface="Times New Roman" pitchFamily="18" charset="0"/>
                <a:cs typeface="Times New Roman" pitchFamily="18" charset="0"/>
              </a:rPr>
              <a:t>Chandrashekhar</a:t>
            </a:r>
            <a:r>
              <a:rPr lang="en-US" sz="1200" dirty="0" smtClean="0">
                <a:latin typeface="Times New Roman" pitchFamily="18" charset="0"/>
                <a:cs typeface="Times New Roman" pitchFamily="18" charset="0"/>
              </a:rPr>
              <a:t>, S. </a:t>
            </a:r>
            <a:r>
              <a:rPr lang="en-US" sz="1200" dirty="0" err="1" smtClean="0">
                <a:latin typeface="Times New Roman" pitchFamily="18" charset="0"/>
                <a:cs typeface="Times New Roman" pitchFamily="18" charset="0"/>
              </a:rPr>
              <a:t>Anjali</a:t>
            </a:r>
            <a:r>
              <a:rPr lang="en-US" sz="1200" dirty="0" smtClean="0">
                <a:latin typeface="Times New Roman" pitchFamily="18" charset="0"/>
                <a:cs typeface="Times New Roman" pitchFamily="18" charset="0"/>
              </a:rPr>
              <a:t>, and M. </a:t>
            </a:r>
            <a:r>
              <a:rPr lang="en-US" sz="1200" dirty="0" err="1" smtClean="0">
                <a:latin typeface="Times New Roman" pitchFamily="18" charset="0"/>
                <a:cs typeface="Times New Roman" pitchFamily="18" charset="0"/>
              </a:rPr>
              <a:t>Dhar</a:t>
            </a:r>
            <a:r>
              <a:rPr lang="en-US" sz="1200" dirty="0" smtClean="0">
                <a:latin typeface="Times New Roman" pitchFamily="18" charset="0"/>
                <a:cs typeface="Times New Roman" pitchFamily="18" charset="0"/>
              </a:rPr>
              <a:t>, “Manual liquid based cytology in primary screening for cervical cancer-a cost effective preposition for scarce resource settings”, ASIAN PAC J CANCER P, 13(8), 3645-3651, 2012. https://doi.org/10.7314/APJCP.2012.13.8.3645</a:t>
            </a:r>
          </a:p>
          <a:p>
            <a:pPr marL="457200" lvl="0" indent="-457200" algn="just">
              <a:buAutoNum type="arabicPeriod" startAt="7"/>
            </a:pPr>
            <a:endParaRPr lang="en-US" sz="1200" dirty="0" smtClean="0">
              <a:latin typeface="Times New Roman" pitchFamily="18" charset="0"/>
              <a:cs typeface="Times New Roman" pitchFamily="18" charset="0"/>
            </a:endParaRPr>
          </a:p>
          <a:p>
            <a:pPr marL="457200" lvl="0" indent="-457200" algn="just">
              <a:buAutoNum type="arabicPeriod" startAt="7"/>
            </a:pPr>
            <a:r>
              <a:rPr lang="en-US" sz="1200" dirty="0" smtClean="0">
                <a:latin typeface="Times New Roman" pitchFamily="18" charset="0"/>
                <a:cs typeface="Times New Roman" pitchFamily="18" charset="0"/>
              </a:rPr>
              <a:t>N. </a:t>
            </a:r>
            <a:r>
              <a:rPr lang="en-US" sz="1200" dirty="0" err="1" smtClean="0">
                <a:latin typeface="Times New Roman" pitchFamily="18" charset="0"/>
                <a:cs typeface="Times New Roman" pitchFamily="18" charset="0"/>
              </a:rPr>
              <a:t>Wentzensen</a:t>
            </a:r>
            <a:r>
              <a:rPr lang="en-US" sz="1200" dirty="0" smtClean="0">
                <a:latin typeface="Times New Roman" pitchFamily="18" charset="0"/>
                <a:cs typeface="Times New Roman" pitchFamily="18" charset="0"/>
              </a:rPr>
              <a:t>, M. </a:t>
            </a:r>
            <a:r>
              <a:rPr lang="en-US" sz="1200" dirty="0" err="1" smtClean="0">
                <a:latin typeface="Times New Roman" pitchFamily="18" charset="0"/>
                <a:cs typeface="Times New Roman" pitchFamily="18" charset="0"/>
              </a:rPr>
              <a:t>Schiffman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T.Palmer</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M.Arbyn</a:t>
            </a:r>
            <a:r>
              <a:rPr lang="en-US" sz="1200" dirty="0" smtClean="0">
                <a:latin typeface="Times New Roman" pitchFamily="18" charset="0"/>
                <a:cs typeface="Times New Roman" pitchFamily="18" charset="0"/>
              </a:rPr>
              <a:t>, “Triage of HPV positive women in cervical cancer screening”, J CLIN VIROL,76,49-55,2016. https://doi.org/10.1016/j.jcv.2015.11.015</a:t>
            </a:r>
          </a:p>
          <a:p>
            <a:pPr marL="457200" lvl="0" indent="-457200" algn="just">
              <a:buNone/>
            </a:pPr>
            <a:endParaRPr lang="en-US" sz="1200" dirty="0" smtClean="0">
              <a:latin typeface="Times New Roman" pitchFamily="18" charset="0"/>
              <a:cs typeface="Times New Roman" pitchFamily="18" charset="0"/>
            </a:endParaRPr>
          </a:p>
          <a:p>
            <a:pPr>
              <a:buAutoNum type="arabicPeriod" startAt="9"/>
            </a:pPr>
            <a:r>
              <a:rPr lang="en-US" sz="1200" dirty="0" smtClean="0">
                <a:latin typeface="Times New Roman" pitchFamily="18" charset="0"/>
                <a:cs typeface="Times New Roman" pitchFamily="18" charset="0"/>
              </a:rPr>
              <a:t>T.C Wright, M.H </a:t>
            </a:r>
            <a:r>
              <a:rPr lang="en-US" sz="1200" dirty="0" err="1" smtClean="0">
                <a:latin typeface="Times New Roman" pitchFamily="18" charset="0"/>
                <a:cs typeface="Times New Roman" pitchFamily="18" charset="0"/>
              </a:rPr>
              <a:t>Stoler</a:t>
            </a:r>
            <a:r>
              <a:rPr lang="en-US" sz="1200" dirty="0" smtClean="0">
                <a:latin typeface="Times New Roman" pitchFamily="18" charset="0"/>
                <a:cs typeface="Times New Roman" pitchFamily="18" charset="0"/>
              </a:rPr>
              <a:t>, C.M Behrens, A. Sharma, G. Zhang, T.L Wright, “Primary cervical cancer screening with human </a:t>
            </a:r>
            <a:r>
              <a:rPr lang="en-US" sz="1200" dirty="0" err="1" smtClean="0">
                <a:latin typeface="Times New Roman" pitchFamily="18" charset="0"/>
                <a:cs typeface="Times New Roman" pitchFamily="18" charset="0"/>
              </a:rPr>
              <a:t>papillomavirus</a:t>
            </a:r>
            <a:r>
              <a:rPr lang="en-US" sz="1200" dirty="0" smtClean="0">
                <a:latin typeface="Times New Roman" pitchFamily="18" charset="0"/>
                <a:cs typeface="Times New Roman" pitchFamily="18" charset="0"/>
              </a:rPr>
              <a:t>: end of study results from the ATHENA study using HPV as the first-line screening test”, GYNECOLONCOL,136(2),189-197,2015. https://doi.org/10.1016/j.ygyno.2014.11.076</a:t>
            </a:r>
          </a:p>
          <a:p>
            <a:pPr lvl="0" algn="just">
              <a:lnSpc>
                <a:spcPct val="150000"/>
              </a:lnSpc>
            </a:pPr>
            <a:endParaRPr lang="en-US" sz="1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553200"/>
          </a:xfrm>
        </p:spPr>
        <p:txBody>
          <a:bodyPr>
            <a:normAutofit lnSpcReduction="10000"/>
          </a:bodyPr>
          <a:lstStyle/>
          <a:p>
            <a:pPr>
              <a:buNone/>
            </a:pPr>
            <a:endParaRPr lang="en-US" sz="1100" dirty="0" smtClean="0">
              <a:latin typeface="Times New Roman" pitchFamily="18" charset="0"/>
              <a:cs typeface="Times New Roman" pitchFamily="18" charset="0"/>
            </a:endParaRPr>
          </a:p>
          <a:p>
            <a:pPr lvl="0">
              <a:buAutoNum type="arabicPeriod" startAt="10"/>
            </a:pPr>
            <a:r>
              <a:rPr lang="en-US" sz="1200" dirty="0" smtClean="0">
                <a:latin typeface="Times New Roman" pitchFamily="18" charset="0"/>
                <a:cs typeface="Times New Roman" pitchFamily="18" charset="0"/>
              </a:rPr>
              <a:t>L. </a:t>
            </a:r>
            <a:r>
              <a:rPr lang="en-US" sz="1200" dirty="0" err="1" smtClean="0">
                <a:latin typeface="Times New Roman" pitchFamily="18" charset="0"/>
                <a:cs typeface="Times New Roman" pitchFamily="18" charset="0"/>
              </a:rPr>
              <a:t>Skoog</a:t>
            </a:r>
            <a:r>
              <a:rPr lang="en-US" sz="1200" dirty="0">
                <a:latin typeface="Times New Roman" pitchFamily="18" charset="0"/>
                <a:cs typeface="Times New Roman" pitchFamily="18" charset="0"/>
              </a:rPr>
              <a:t>, and E. </a:t>
            </a:r>
            <a:r>
              <a:rPr lang="en-US" sz="1200" dirty="0" err="1">
                <a:latin typeface="Times New Roman" pitchFamily="18" charset="0"/>
                <a:cs typeface="Times New Roman" pitchFamily="18" charset="0"/>
              </a:rPr>
              <a:t>Tani</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Immunocytochemistry</a:t>
            </a:r>
            <a:r>
              <a:rPr lang="en-US" sz="1200" dirty="0">
                <a:latin typeface="Times New Roman" pitchFamily="18" charset="0"/>
                <a:cs typeface="Times New Roman" pitchFamily="18" charset="0"/>
              </a:rPr>
              <a:t>: an indispensable technique in routine cytology”, CYTOPATHOLOGY, 22(4), 215-229,2011. https://doi.org/10.1111/j.1365-2303.2011.00887</a:t>
            </a:r>
            <a:r>
              <a:rPr lang="en-US" sz="1200" dirty="0" smtClean="0">
                <a:latin typeface="Times New Roman" pitchFamily="18" charset="0"/>
                <a:cs typeface="Times New Roman" pitchFamily="18" charset="0"/>
              </a:rPr>
              <a:t>.</a:t>
            </a:r>
          </a:p>
          <a:p>
            <a:pPr lvl="0">
              <a:buAutoNum type="arabicPeriod" startAt="10"/>
            </a:pPr>
            <a:endParaRPr lang="en-US" sz="1200" dirty="0" smtClean="0">
              <a:latin typeface="Times New Roman" pitchFamily="18" charset="0"/>
              <a:cs typeface="Times New Roman" pitchFamily="18" charset="0"/>
            </a:endParaRPr>
          </a:p>
          <a:p>
            <a:pPr lvl="0">
              <a:buAutoNum type="arabicPeriod" startAt="11"/>
            </a:pPr>
            <a:r>
              <a:rPr lang="en-US" sz="1200" dirty="0" err="1" smtClean="0">
                <a:latin typeface="Times New Roman" pitchFamily="18" charset="0"/>
                <a:cs typeface="Times New Roman" pitchFamily="18" charset="0"/>
              </a:rPr>
              <a:t>L.Denny</a:t>
            </a:r>
            <a:r>
              <a:rPr lang="en-US" sz="1200" dirty="0">
                <a:latin typeface="Times New Roman" pitchFamily="18" charset="0"/>
                <a:cs typeface="Times New Roman" pitchFamily="18" charset="0"/>
              </a:rPr>
              <a:t>, M. Quinn and R. </a:t>
            </a:r>
            <a:r>
              <a:rPr lang="en-US" sz="1200" dirty="0" err="1">
                <a:latin typeface="Times New Roman" pitchFamily="18" charset="0"/>
                <a:cs typeface="Times New Roman" pitchFamily="18" charset="0"/>
              </a:rPr>
              <a:t>Sankaranarayanan</a:t>
            </a:r>
            <a:r>
              <a:rPr lang="en-US" sz="1200" dirty="0">
                <a:latin typeface="Times New Roman" pitchFamily="18" charset="0"/>
                <a:cs typeface="Times New Roman" pitchFamily="18" charset="0"/>
              </a:rPr>
              <a:t>, “Screening for cervical cancer in developing countries”, VACCINE, 24, S71-S77,2006. https://</a:t>
            </a:r>
            <a:r>
              <a:rPr lang="en-US" sz="1200" dirty="0" smtClean="0">
                <a:latin typeface="Times New Roman" pitchFamily="18" charset="0"/>
                <a:cs typeface="Times New Roman" pitchFamily="18" charset="0"/>
              </a:rPr>
              <a:t>doi.org/10.1016/j.vaccine.2006.05.121</a:t>
            </a:r>
          </a:p>
          <a:p>
            <a:pPr lvl="0">
              <a:buNone/>
            </a:pPr>
            <a:endParaRPr lang="en-US" sz="1200" dirty="0" smtClean="0">
              <a:latin typeface="Times New Roman" pitchFamily="18" charset="0"/>
              <a:cs typeface="Times New Roman" pitchFamily="18" charset="0"/>
            </a:endParaRPr>
          </a:p>
          <a:p>
            <a:pPr lvl="0">
              <a:buAutoNum type="arabicPeriod" startAt="12"/>
            </a:pPr>
            <a:r>
              <a:rPr lang="en-US" sz="1200" dirty="0" smtClean="0">
                <a:latin typeface="Times New Roman" pitchFamily="18" charset="0"/>
                <a:cs typeface="Times New Roman" pitchFamily="18" charset="0"/>
              </a:rPr>
              <a:t>U.R </a:t>
            </a:r>
            <a:r>
              <a:rPr lang="en-US" sz="1200" dirty="0" err="1">
                <a:latin typeface="Times New Roman" pitchFamily="18" charset="0"/>
                <a:cs typeface="Times New Roman" pitchFamily="18" charset="0"/>
              </a:rPr>
              <a:t>Poli</a:t>
            </a:r>
            <a:r>
              <a:rPr lang="en-US" sz="1200" dirty="0">
                <a:latin typeface="Times New Roman" pitchFamily="18" charset="0"/>
                <a:cs typeface="Times New Roman" pitchFamily="18" charset="0"/>
              </a:rPr>
              <a:t>, P.D </a:t>
            </a:r>
            <a:r>
              <a:rPr lang="en-US" sz="1200" dirty="0" err="1">
                <a:latin typeface="Times New Roman" pitchFamily="18" charset="0"/>
                <a:cs typeface="Times New Roman" pitchFamily="18" charset="0"/>
              </a:rPr>
              <a:t>Bidinger</a:t>
            </a:r>
            <a:r>
              <a:rPr lang="en-US" sz="1200" dirty="0">
                <a:latin typeface="Times New Roman" pitchFamily="18" charset="0"/>
                <a:cs typeface="Times New Roman" pitchFamily="18" charset="0"/>
              </a:rPr>
              <a:t>, and S. </a:t>
            </a:r>
            <a:r>
              <a:rPr lang="en-US" sz="1200" dirty="0" err="1">
                <a:latin typeface="Times New Roman" pitchFamily="18" charset="0"/>
                <a:cs typeface="Times New Roman" pitchFamily="18" charset="0"/>
              </a:rPr>
              <a:t>Gowrishankar</a:t>
            </a:r>
            <a:r>
              <a:rPr lang="en-US" sz="1200" dirty="0">
                <a:latin typeface="Times New Roman" pitchFamily="18" charset="0"/>
                <a:cs typeface="Times New Roman" pitchFamily="18" charset="0"/>
              </a:rPr>
              <a:t>, “Visual inspection with acetic acid (via) screening program: 7 years experience in early detection of cervical cancer and pre-cancers in rural South India”, INDIAN J COMMUNITY MED, 40(3), 203, 2015. https://</a:t>
            </a:r>
            <a:r>
              <a:rPr lang="en-US" sz="1200" dirty="0" smtClean="0">
                <a:latin typeface="Times New Roman" pitchFamily="18" charset="0"/>
                <a:cs typeface="Times New Roman" pitchFamily="18" charset="0"/>
              </a:rPr>
              <a:t>doi.org/10.4103/0970-0218.158873</a:t>
            </a:r>
          </a:p>
          <a:p>
            <a:pPr marL="514350" lvl="0" indent="-514350">
              <a:lnSpc>
                <a:spcPct val="110000"/>
              </a:lnSpc>
              <a:buNone/>
            </a:pPr>
            <a:r>
              <a:rPr lang="en-US" sz="1200" dirty="0" smtClean="0">
                <a:latin typeface="Times New Roman" pitchFamily="18" charset="0"/>
                <a:cs typeface="Times New Roman" pitchFamily="18" charset="0"/>
              </a:rPr>
              <a:t>  13        P.S </a:t>
            </a:r>
            <a:r>
              <a:rPr lang="en-US" sz="1200" dirty="0" err="1" smtClean="0">
                <a:latin typeface="Times New Roman" pitchFamily="18" charset="0"/>
                <a:cs typeface="Times New Roman" pitchFamily="18" charset="0"/>
              </a:rPr>
              <a:t>Ramesh</a:t>
            </a:r>
            <a:r>
              <a:rPr lang="en-US" sz="1200" dirty="0" smtClean="0">
                <a:latin typeface="Times New Roman" pitchFamily="18" charset="0"/>
                <a:cs typeface="Times New Roman" pitchFamily="18" charset="0"/>
              </a:rPr>
              <a:t>, D. </a:t>
            </a:r>
            <a:r>
              <a:rPr lang="en-US" sz="1200" dirty="0" err="1" smtClean="0">
                <a:latin typeface="Times New Roman" pitchFamily="18" charset="0"/>
                <a:cs typeface="Times New Roman" pitchFamily="18" charset="0"/>
              </a:rPr>
              <a:t>Devegowda</a:t>
            </a:r>
            <a:r>
              <a:rPr lang="en-US" sz="1200" dirty="0" smtClean="0">
                <a:latin typeface="Times New Roman" pitchFamily="18" charset="0"/>
                <a:cs typeface="Times New Roman" pitchFamily="18" charset="0"/>
              </a:rPr>
              <a:t>, P.R </a:t>
            </a:r>
            <a:r>
              <a:rPr lang="en-US" sz="1200" dirty="0" err="1" smtClean="0">
                <a:latin typeface="Times New Roman" pitchFamily="18" charset="0"/>
                <a:cs typeface="Times New Roman" pitchFamily="18" charset="0"/>
              </a:rPr>
              <a:t>Naik</a:t>
            </a:r>
            <a:r>
              <a:rPr lang="en-US" sz="1200" dirty="0" smtClean="0">
                <a:latin typeface="Times New Roman" pitchFamily="18" charset="0"/>
                <a:cs typeface="Times New Roman" pitchFamily="18" charset="0"/>
              </a:rPr>
              <a:t>, P. </a:t>
            </a:r>
            <a:r>
              <a:rPr lang="en-US" sz="1200" dirty="0" err="1" smtClean="0">
                <a:latin typeface="Times New Roman" pitchFamily="18" charset="0"/>
                <a:cs typeface="Times New Roman" pitchFamily="18" charset="0"/>
              </a:rPr>
              <a:t>Doddamani</a:t>
            </a:r>
            <a:r>
              <a:rPr lang="en-US" sz="1200" dirty="0" smtClean="0">
                <a:latin typeface="Times New Roman" pitchFamily="18" charset="0"/>
                <a:cs typeface="Times New Roman" pitchFamily="18" charset="0"/>
              </a:rPr>
              <a:t>, And S.M </a:t>
            </a:r>
            <a:r>
              <a:rPr lang="en-US" sz="1200" dirty="0" err="1" smtClean="0">
                <a:latin typeface="Times New Roman" pitchFamily="18" charset="0"/>
                <a:cs typeface="Times New Roman" pitchFamily="18" charset="0"/>
              </a:rPr>
              <a:t>Nataraj</a:t>
            </a:r>
            <a:r>
              <a:rPr lang="en-US" sz="1200" dirty="0" smtClean="0">
                <a:latin typeface="Times New Roman" pitchFamily="18" charset="0"/>
                <a:cs typeface="Times New Roman" pitchFamily="18" charset="0"/>
              </a:rPr>
              <a:t>, “Evaluating the Feasibility of Nested PCR as a Screening Tool to Detect HPV Infection in Saliva of Oral </a:t>
            </a:r>
            <a:r>
              <a:rPr lang="en-US" sz="1200" dirty="0" err="1" smtClean="0">
                <a:latin typeface="Times New Roman" pitchFamily="18" charset="0"/>
                <a:cs typeface="Times New Roman" pitchFamily="18" charset="0"/>
              </a:rPr>
              <a:t>Squamous</a:t>
            </a:r>
            <a:r>
              <a:rPr lang="en-US" sz="1200" dirty="0" smtClean="0">
                <a:latin typeface="Times New Roman" pitchFamily="18" charset="0"/>
                <a:cs typeface="Times New Roman" pitchFamily="18" charset="0"/>
              </a:rPr>
              <a:t> Cell Carcinoma Subjects”, 12(7),2018. https://doi.org/10.7860/JCDR/2018/34880.11806S. </a:t>
            </a:r>
          </a:p>
          <a:p>
            <a:pPr marL="514350" lvl="0" indent="-514350">
              <a:lnSpc>
                <a:spcPct val="110000"/>
              </a:lnSpc>
              <a:buNone/>
            </a:pPr>
            <a:endParaRPr lang="en-US" sz="1200" dirty="0" smtClean="0">
              <a:latin typeface="Times New Roman" pitchFamily="18" charset="0"/>
              <a:cs typeface="Times New Roman" pitchFamily="18" charset="0"/>
            </a:endParaRPr>
          </a:p>
          <a:p>
            <a:pPr marL="514350" lvl="0" indent="-514350">
              <a:lnSpc>
                <a:spcPct val="110000"/>
              </a:lnSpc>
              <a:buAutoNum type="arabicPeriod" startAt="14"/>
            </a:pPr>
            <a:r>
              <a:rPr lang="en-US" sz="1200" dirty="0" smtClean="0">
                <a:latin typeface="Times New Roman" pitchFamily="18" charset="0"/>
                <a:cs typeface="Times New Roman" pitchFamily="18" charset="0"/>
              </a:rPr>
              <a:t>K </a:t>
            </a:r>
            <a:r>
              <a:rPr lang="en-US" sz="1200" dirty="0" err="1" smtClean="0">
                <a:latin typeface="Times New Roman" pitchFamily="18" charset="0"/>
                <a:cs typeface="Times New Roman" pitchFamily="18" charset="0"/>
              </a:rPr>
              <a:t>Bandhary</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V.Shetty</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M.Saldanha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P.Gatti</a:t>
            </a:r>
            <a:r>
              <a:rPr lang="en-US" sz="1200" dirty="0" smtClean="0">
                <a:latin typeface="Times New Roman" pitchFamily="18" charset="0"/>
                <a:cs typeface="Times New Roman" pitchFamily="18" charset="0"/>
              </a:rPr>
              <a:t>, D. </a:t>
            </a:r>
            <a:r>
              <a:rPr lang="en-US" sz="1200" dirty="0" err="1" smtClean="0">
                <a:latin typeface="Times New Roman" pitchFamily="18" charset="0"/>
                <a:cs typeface="Times New Roman" pitchFamily="18" charset="0"/>
              </a:rPr>
              <a:t>Devegowda</a:t>
            </a:r>
            <a:r>
              <a:rPr lang="en-US" sz="1200" dirty="0" smtClean="0">
                <a:latin typeface="Times New Roman" pitchFamily="18" charset="0"/>
                <a:cs typeface="Times New Roman" pitchFamily="18" charset="0"/>
              </a:rPr>
              <a:t>, S.R Pushkal and A.K. </a:t>
            </a:r>
            <a:r>
              <a:rPr lang="en-US" sz="1200" dirty="0" err="1" smtClean="0">
                <a:latin typeface="Times New Roman" pitchFamily="18" charset="0"/>
                <a:cs typeface="Times New Roman" pitchFamily="18" charset="0"/>
              </a:rPr>
              <a:t>Shetty</a:t>
            </a:r>
            <a:r>
              <a:rPr lang="en-US" sz="1200" dirty="0" smtClean="0">
                <a:latin typeface="Times New Roman" pitchFamily="18" charset="0"/>
                <a:cs typeface="Times New Roman" pitchFamily="18" charset="0"/>
              </a:rPr>
              <a:t>, “Detection of Human </a:t>
            </a:r>
            <a:r>
              <a:rPr lang="en-US" sz="1200" dirty="0" err="1" smtClean="0">
                <a:latin typeface="Times New Roman" pitchFamily="18" charset="0"/>
                <a:cs typeface="Times New Roman" pitchFamily="18" charset="0"/>
              </a:rPr>
              <a:t>Papilloma</a:t>
            </a:r>
            <a:r>
              <a:rPr lang="en-US" sz="1200" dirty="0" smtClean="0">
                <a:latin typeface="Times New Roman" pitchFamily="18" charset="0"/>
                <a:cs typeface="Times New Roman" pitchFamily="18" charset="0"/>
              </a:rPr>
              <a:t> Virus and Risk Factors among Patients with Head and Neck </a:t>
            </a:r>
            <a:r>
              <a:rPr lang="en-US" sz="1200" dirty="0" err="1" smtClean="0">
                <a:latin typeface="Times New Roman" pitchFamily="18" charset="0"/>
                <a:cs typeface="Times New Roman" pitchFamily="18" charset="0"/>
              </a:rPr>
              <a:t>Squamous</a:t>
            </a:r>
            <a:r>
              <a:rPr lang="en-US" sz="1200" dirty="0" smtClean="0">
                <a:latin typeface="Times New Roman" pitchFamily="18" charset="0"/>
                <a:cs typeface="Times New Roman" pitchFamily="18" charset="0"/>
              </a:rPr>
              <a:t> Cell Carcinoma Attending a Tertiary Referral Centre in South India”, ASIAN PAC J CANCER P, 19(5), 1325, 2018. http://doi.org/10.22034/apjcp.2018.19.5.1325</a:t>
            </a:r>
          </a:p>
          <a:p>
            <a:pPr marL="514350" lvl="0" indent="-514350">
              <a:lnSpc>
                <a:spcPct val="110000"/>
              </a:lnSpc>
              <a:buAutoNum type="arabicPeriod" startAt="14"/>
            </a:pPr>
            <a:endParaRPr lang="en-US" sz="1200" dirty="0" smtClean="0">
              <a:latin typeface="Times New Roman" pitchFamily="18" charset="0"/>
              <a:cs typeface="Times New Roman" pitchFamily="18" charset="0"/>
            </a:endParaRPr>
          </a:p>
          <a:p>
            <a:pPr marL="514350" lvl="0" indent="-514350">
              <a:lnSpc>
                <a:spcPct val="110000"/>
              </a:lnSpc>
              <a:buAutoNum type="arabicPeriod" startAt="14"/>
            </a:pPr>
            <a:r>
              <a:rPr lang="en-US" sz="1200" dirty="0" smtClean="0">
                <a:latin typeface="Times New Roman" pitchFamily="18" charset="0"/>
                <a:cs typeface="Times New Roman" pitchFamily="18" charset="0"/>
              </a:rPr>
              <a:t>  I. </a:t>
            </a:r>
            <a:r>
              <a:rPr lang="en-US" sz="1200" dirty="0" err="1" smtClean="0">
                <a:latin typeface="Times New Roman" pitchFamily="18" charset="0"/>
                <a:cs typeface="Times New Roman" pitchFamily="18" charset="0"/>
              </a:rPr>
              <a:t>Akpolat</a:t>
            </a:r>
            <a:r>
              <a:rPr lang="en-US" sz="1200" dirty="0" smtClean="0">
                <a:latin typeface="Times New Roman" pitchFamily="18" charset="0"/>
                <a:cs typeface="Times New Roman" pitchFamily="18" charset="0"/>
              </a:rPr>
              <a:t>, D.A. Smith, I. </a:t>
            </a:r>
            <a:r>
              <a:rPr lang="en-US" sz="1200" dirty="0" err="1" smtClean="0">
                <a:latin typeface="Times New Roman" pitchFamily="18" charset="0"/>
                <a:cs typeface="Times New Roman" pitchFamily="18" charset="0"/>
              </a:rPr>
              <a:t>Ramzy</a:t>
            </a:r>
            <a:r>
              <a:rPr lang="en-US" sz="1200" dirty="0" smtClean="0">
                <a:latin typeface="Times New Roman" pitchFamily="18" charset="0"/>
                <a:cs typeface="Times New Roman" pitchFamily="18" charset="0"/>
              </a:rPr>
              <a:t>, M. </a:t>
            </a:r>
            <a:r>
              <a:rPr lang="en-US" sz="1200" dirty="0" err="1" smtClean="0">
                <a:latin typeface="Times New Roman" pitchFamily="18" charset="0"/>
                <a:cs typeface="Times New Roman" pitchFamily="18" charset="0"/>
              </a:rPr>
              <a:t>Chirala</a:t>
            </a:r>
            <a:r>
              <a:rPr lang="en-US" sz="1200" dirty="0" smtClean="0">
                <a:latin typeface="Times New Roman" pitchFamily="18" charset="0"/>
                <a:cs typeface="Times New Roman" pitchFamily="18" charset="0"/>
              </a:rPr>
              <a:t> and D.R </a:t>
            </a:r>
            <a:r>
              <a:rPr lang="en-US" sz="1200" dirty="0" err="1" smtClean="0">
                <a:latin typeface="Times New Roman" pitchFamily="18" charset="0"/>
                <a:cs typeface="Times New Roman" pitchFamily="18" charset="0"/>
              </a:rPr>
              <a:t>Mody</a:t>
            </a:r>
            <a:r>
              <a:rPr lang="en-US" sz="1200" dirty="0" smtClean="0">
                <a:latin typeface="Times New Roman" pitchFamily="18" charset="0"/>
                <a:cs typeface="Times New Roman" pitchFamily="18" charset="0"/>
              </a:rPr>
              <a:t>, “The utility of p16INK4a and Ki‐67 staining on cell blocks prepared from residual thin‐layer </a:t>
            </a:r>
            <a:r>
              <a:rPr lang="en-US" sz="1200" dirty="0" err="1" smtClean="0">
                <a:latin typeface="Times New Roman" pitchFamily="18" charset="0"/>
                <a:cs typeface="Times New Roman" pitchFamily="18" charset="0"/>
              </a:rPr>
              <a:t>cervicovaginal</a:t>
            </a:r>
            <a:r>
              <a:rPr lang="en-US" sz="1200" dirty="0" smtClean="0">
                <a:latin typeface="Times New Roman" pitchFamily="18" charset="0"/>
                <a:cs typeface="Times New Roman" pitchFamily="18" charset="0"/>
              </a:rPr>
              <a:t> material”, CANCER CYTOPATHO,102(3),142-149, 2004. https://doi.org/10.1002/cncr.20258</a:t>
            </a:r>
          </a:p>
          <a:p>
            <a:pPr marL="514350" lvl="0" indent="-514350">
              <a:lnSpc>
                <a:spcPct val="110000"/>
              </a:lnSpc>
              <a:buAutoNum type="arabicPeriod" startAt="14"/>
            </a:pPr>
            <a:endParaRPr lang="en-US" sz="1200" dirty="0" smtClean="0">
              <a:latin typeface="Times New Roman" pitchFamily="18" charset="0"/>
              <a:cs typeface="Times New Roman" pitchFamily="18" charset="0"/>
            </a:endParaRPr>
          </a:p>
          <a:p>
            <a:pPr marL="514350" lvl="0" indent="-514350">
              <a:lnSpc>
                <a:spcPct val="110000"/>
              </a:lnSpc>
              <a:buNone/>
            </a:pPr>
            <a:r>
              <a:rPr lang="en-US" sz="1200" dirty="0" smtClean="0">
                <a:latin typeface="Times New Roman" pitchFamily="18" charset="0"/>
                <a:cs typeface="Times New Roman" pitchFamily="18" charset="0"/>
              </a:rPr>
              <a:t>16 R.K. </a:t>
            </a:r>
            <a:r>
              <a:rPr lang="en-US" sz="1200" dirty="0" err="1" smtClean="0">
                <a:latin typeface="Times New Roman" pitchFamily="18" charset="0"/>
                <a:cs typeface="Times New Roman" pitchFamily="18" charset="0"/>
              </a:rPr>
              <a:t>Sherwani</a:t>
            </a:r>
            <a:r>
              <a:rPr lang="en-US" sz="1200" dirty="0" smtClean="0">
                <a:latin typeface="Times New Roman" pitchFamily="18" charset="0"/>
                <a:cs typeface="Times New Roman" pitchFamily="18" charset="0"/>
              </a:rPr>
              <a:t>, T. Khan, K. </a:t>
            </a:r>
            <a:r>
              <a:rPr lang="en-US" sz="1200" dirty="0" err="1" smtClean="0">
                <a:latin typeface="Times New Roman" pitchFamily="18" charset="0"/>
                <a:cs typeface="Times New Roman" pitchFamily="18" charset="0"/>
              </a:rPr>
              <a:t>Akhtar</a:t>
            </a:r>
            <a:r>
              <a:rPr lang="en-US" sz="1200" dirty="0" smtClean="0">
                <a:latin typeface="Times New Roman" pitchFamily="18" charset="0"/>
                <a:cs typeface="Times New Roman" pitchFamily="18" charset="0"/>
              </a:rPr>
              <a:t>, A. </a:t>
            </a:r>
            <a:r>
              <a:rPr lang="en-US" sz="1200" dirty="0" err="1" smtClean="0">
                <a:latin typeface="Times New Roman" pitchFamily="18" charset="0"/>
                <a:cs typeface="Times New Roman" pitchFamily="18" charset="0"/>
              </a:rPr>
              <a:t>Zeba</a:t>
            </a:r>
            <a:r>
              <a:rPr lang="en-US" sz="1200" dirty="0" smtClean="0">
                <a:latin typeface="Times New Roman" pitchFamily="18" charset="0"/>
                <a:cs typeface="Times New Roman" pitchFamily="18" charset="0"/>
              </a:rPr>
              <a:t>, F.A </a:t>
            </a:r>
            <a:r>
              <a:rPr lang="en-US" sz="1200" dirty="0" err="1" smtClean="0">
                <a:latin typeface="Times New Roman" pitchFamily="18" charset="0"/>
                <a:cs typeface="Times New Roman" pitchFamily="18" charset="0"/>
              </a:rPr>
              <a:t>Siddiqui</a:t>
            </a:r>
            <a:r>
              <a:rPr lang="en-US" sz="1200" dirty="0" smtClean="0">
                <a:latin typeface="Times New Roman" pitchFamily="18" charset="0"/>
                <a:cs typeface="Times New Roman" pitchFamily="18" charset="0"/>
              </a:rPr>
              <a:t>, K. </a:t>
            </a:r>
            <a:r>
              <a:rPr lang="en-US" sz="1200" dirty="0" err="1" smtClean="0">
                <a:latin typeface="Times New Roman" pitchFamily="18" charset="0"/>
                <a:cs typeface="Times New Roman" pitchFamily="18" charset="0"/>
              </a:rPr>
              <a:t>Rahman</a:t>
            </a:r>
            <a:r>
              <a:rPr lang="en-US" sz="1200" dirty="0" smtClean="0">
                <a:latin typeface="Times New Roman" pitchFamily="18" charset="0"/>
                <a:cs typeface="Times New Roman" pitchFamily="18" charset="0"/>
              </a:rPr>
              <a:t> and N. </a:t>
            </a:r>
            <a:r>
              <a:rPr lang="en-US" sz="1200" dirty="0" err="1" smtClean="0">
                <a:latin typeface="Times New Roman" pitchFamily="18" charset="0"/>
                <a:cs typeface="Times New Roman" pitchFamily="18" charset="0"/>
              </a:rPr>
              <a:t>Afsan</a:t>
            </a:r>
            <a:r>
              <a:rPr lang="en-US" sz="1200" dirty="0" smtClean="0">
                <a:latin typeface="Times New Roman" pitchFamily="18" charset="0"/>
                <a:cs typeface="Times New Roman" pitchFamily="18" charset="0"/>
              </a:rPr>
              <a:t>, “Conventional Pap smear and liquid based cytology for cervical cancer screening-A comparative study”, J CYTOL, 24(4), 167, 2007. https://doi.org/10.4103/0970-9371.41888</a:t>
            </a:r>
          </a:p>
          <a:p>
            <a:pPr marL="514350" lvl="0" indent="-514350">
              <a:lnSpc>
                <a:spcPct val="110000"/>
              </a:lnSpc>
              <a:buNone/>
            </a:pPr>
            <a:r>
              <a:rPr lang="en-US" sz="1200" dirty="0" smtClean="0">
                <a:latin typeface="Times New Roman" pitchFamily="18" charset="0"/>
                <a:cs typeface="Times New Roman" pitchFamily="18" charset="0"/>
              </a:rPr>
              <a:t>17  P. </a:t>
            </a:r>
            <a:r>
              <a:rPr lang="en-US" sz="1200" dirty="0" err="1" smtClean="0">
                <a:latin typeface="Times New Roman" pitchFamily="18" charset="0"/>
                <a:cs typeface="Times New Roman" pitchFamily="18" charset="0"/>
              </a:rPr>
              <a:t>Basu</a:t>
            </a:r>
            <a:r>
              <a:rPr lang="en-US" sz="1200" dirty="0" smtClean="0">
                <a:latin typeface="Times New Roman" pitchFamily="18" charset="0"/>
                <a:cs typeface="Times New Roman" pitchFamily="18" charset="0"/>
              </a:rPr>
              <a:t>, F. </a:t>
            </a:r>
            <a:r>
              <a:rPr lang="en-US" sz="1200" dirty="0" err="1" smtClean="0">
                <a:latin typeface="Times New Roman" pitchFamily="18" charset="0"/>
                <a:cs typeface="Times New Roman" pitchFamily="18" charset="0"/>
              </a:rPr>
              <a:t>Meheus</a:t>
            </a:r>
            <a:r>
              <a:rPr lang="en-US" sz="1200" dirty="0" smtClean="0">
                <a:latin typeface="Times New Roman" pitchFamily="18" charset="0"/>
                <a:cs typeface="Times New Roman" pitchFamily="18" charset="0"/>
              </a:rPr>
              <a:t>, Y. </a:t>
            </a:r>
            <a:r>
              <a:rPr lang="en-US" sz="1200" dirty="0" err="1" smtClean="0">
                <a:latin typeface="Times New Roman" pitchFamily="18" charset="0"/>
                <a:cs typeface="Times New Roman" pitchFamily="18" charset="0"/>
              </a:rPr>
              <a:t>Chami</a:t>
            </a:r>
            <a:r>
              <a:rPr lang="en-US" sz="1200" dirty="0" smtClean="0">
                <a:latin typeface="Times New Roman" pitchFamily="18" charset="0"/>
                <a:cs typeface="Times New Roman" pitchFamily="18" charset="0"/>
              </a:rPr>
              <a:t>, R. </a:t>
            </a:r>
            <a:r>
              <a:rPr lang="en-US" sz="1200" dirty="0" err="1" smtClean="0">
                <a:latin typeface="Times New Roman" pitchFamily="18" charset="0"/>
                <a:cs typeface="Times New Roman" pitchFamily="18" charset="0"/>
              </a:rPr>
              <a:t>Hariprasad</a:t>
            </a:r>
            <a:r>
              <a:rPr lang="en-US" sz="1200" dirty="0" smtClean="0">
                <a:latin typeface="Times New Roman" pitchFamily="18" charset="0"/>
                <a:cs typeface="Times New Roman" pitchFamily="18" charset="0"/>
              </a:rPr>
              <a:t>, F. Zhao and R. </a:t>
            </a:r>
            <a:r>
              <a:rPr lang="en-US" sz="1200" dirty="0" err="1" smtClean="0">
                <a:latin typeface="Times New Roman" pitchFamily="18" charset="0"/>
                <a:cs typeface="Times New Roman" pitchFamily="18" charset="0"/>
              </a:rPr>
              <a:t>Sankaranarayanan</a:t>
            </a:r>
            <a:r>
              <a:rPr lang="en-US" sz="1200" dirty="0" smtClean="0">
                <a:latin typeface="Times New Roman" pitchFamily="18" charset="0"/>
                <a:cs typeface="Times New Roman" pitchFamily="18" charset="0"/>
              </a:rPr>
              <a:t>, “Management algorithms for cervical cancer screening and </a:t>
            </a:r>
            <a:r>
              <a:rPr lang="en-US" sz="1200" dirty="0" err="1" smtClean="0">
                <a:latin typeface="Times New Roman" pitchFamily="18" charset="0"/>
                <a:cs typeface="Times New Roman" pitchFamily="18" charset="0"/>
              </a:rPr>
              <a:t>precancer</a:t>
            </a:r>
            <a:r>
              <a:rPr lang="en-US" sz="1200" dirty="0" smtClean="0">
                <a:latin typeface="Times New Roman" pitchFamily="18" charset="0"/>
                <a:cs typeface="Times New Roman" pitchFamily="18" charset="0"/>
              </a:rPr>
              <a:t> treatment for resource‐limited settings”, INT J GYNECOL OBSTET,138, 26-32, 2017. http://doi.org/10.1002/ijgo.12183</a:t>
            </a:r>
          </a:p>
          <a:p>
            <a:pPr marL="514350" lvl="0" indent="-514350">
              <a:lnSpc>
                <a:spcPct val="110000"/>
              </a:lnSpc>
              <a:buAutoNum type="arabicPeriod" startAt="14"/>
            </a:pPr>
            <a:endParaRPr lang="en-US" sz="1200" dirty="0" smtClean="0">
              <a:latin typeface="Times New Roman" pitchFamily="18" charset="0"/>
              <a:cs typeface="Times New Roman" pitchFamily="18" charset="0"/>
            </a:endParaRPr>
          </a:p>
          <a:p>
            <a:pPr marL="514350" lvl="0" indent="-514350">
              <a:lnSpc>
                <a:spcPct val="110000"/>
              </a:lnSpc>
              <a:buNone/>
            </a:pPr>
            <a:r>
              <a:rPr lang="en-US" sz="1200" dirty="0" smtClean="0">
                <a:latin typeface="Times New Roman" pitchFamily="18" charset="0"/>
                <a:cs typeface="Times New Roman" pitchFamily="18" charset="0"/>
              </a:rPr>
              <a:t>18  </a:t>
            </a:r>
            <a:r>
              <a:rPr lang="en-US" sz="1200" dirty="0" err="1" smtClean="0">
                <a:latin typeface="Times New Roman" pitchFamily="18" charset="0"/>
                <a:cs typeface="Times New Roman" pitchFamily="18" charset="0"/>
              </a:rPr>
              <a:t>H.Sakamoto</a:t>
            </a:r>
            <a:r>
              <a:rPr lang="en-US" sz="1200" dirty="0" smtClean="0">
                <a:latin typeface="Times New Roman" pitchFamily="18" charset="0"/>
                <a:cs typeface="Times New Roman" pitchFamily="18" charset="0"/>
              </a:rPr>
              <a:t>, M. </a:t>
            </a:r>
            <a:r>
              <a:rPr lang="en-US" sz="1200" dirty="0" err="1" smtClean="0">
                <a:latin typeface="Times New Roman" pitchFamily="18" charset="0"/>
                <a:cs typeface="Times New Roman" pitchFamily="18" charset="0"/>
              </a:rPr>
              <a:t>Takenaka</a:t>
            </a:r>
            <a:r>
              <a:rPr lang="en-US" sz="1200" dirty="0" smtClean="0">
                <a:latin typeface="Times New Roman" pitchFamily="18" charset="0"/>
                <a:cs typeface="Times New Roman" pitchFamily="18" charset="0"/>
              </a:rPr>
              <a:t>, K. </a:t>
            </a:r>
            <a:r>
              <a:rPr lang="en-US" sz="1200" dirty="0" err="1" smtClean="0">
                <a:latin typeface="Times New Roman" pitchFamily="18" charset="0"/>
                <a:cs typeface="Times New Roman" pitchFamily="18" charset="0"/>
              </a:rPr>
              <a:t>Ushimaru</a:t>
            </a:r>
            <a:r>
              <a:rPr lang="en-US" sz="1200" dirty="0" smtClean="0">
                <a:latin typeface="Times New Roman" pitchFamily="18" charset="0"/>
                <a:cs typeface="Times New Roman" pitchFamily="18" charset="0"/>
              </a:rPr>
              <a:t> and T. Tanaka, “Use of Liquid-Based Cytology (LBC) and cell blocks from cell remnants for </a:t>
            </a:r>
            <a:r>
              <a:rPr lang="en-US" sz="1200" dirty="0" err="1" smtClean="0">
                <a:latin typeface="Times New Roman" pitchFamily="18" charset="0"/>
                <a:cs typeface="Times New Roman" pitchFamily="18" charset="0"/>
              </a:rPr>
              <a:t>cytologic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immunohistochemical</a:t>
            </a:r>
            <a:r>
              <a:rPr lang="en-US" sz="1200" dirty="0" smtClean="0">
                <a:latin typeface="Times New Roman" pitchFamily="18" charset="0"/>
                <a:cs typeface="Times New Roman" pitchFamily="18" charset="0"/>
              </a:rPr>
              <a:t>, and </a:t>
            </a:r>
            <a:r>
              <a:rPr lang="en-US" sz="1200" dirty="0" err="1" smtClean="0">
                <a:latin typeface="Times New Roman" pitchFamily="18" charset="0"/>
                <a:cs typeface="Times New Roman" pitchFamily="18" charset="0"/>
              </a:rPr>
              <a:t>immunocytochemical</a:t>
            </a:r>
            <a:r>
              <a:rPr lang="en-US" sz="1200" dirty="0" smtClean="0">
                <a:latin typeface="Times New Roman" pitchFamily="18" charset="0"/>
                <a:cs typeface="Times New Roman" pitchFamily="18" charset="0"/>
              </a:rPr>
              <a:t> diagnosis of malignancy”, OJPATHOLOGY,2(3),58,2012. https://dx.doi.org10.4236/ojpathology.2012.23012</a:t>
            </a:r>
          </a:p>
          <a:p>
            <a:pPr lvl="0">
              <a:lnSpc>
                <a:spcPct val="150000"/>
              </a:lnSpc>
              <a:buAutoNum type="arabicPeriod" startAt="12"/>
            </a:pPr>
            <a:endParaRPr lang="en-US"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5334000"/>
          </a:xfrm>
        </p:spPr>
        <p:txBody>
          <a:bodyPr>
            <a:normAutofit fontScale="25000" lnSpcReduction="20000"/>
          </a:bodyPr>
          <a:lstStyle/>
          <a:p>
            <a:pPr>
              <a:buNone/>
            </a:pPr>
            <a:r>
              <a:rPr lang="en-US" sz="5600" b="1" dirty="0">
                <a:latin typeface="Times New Roman" pitchFamily="18" charset="0"/>
                <a:cs typeface="Times New Roman" pitchFamily="18" charset="0"/>
              </a:rPr>
              <a:t>Screening tests for cervical </a:t>
            </a:r>
            <a:r>
              <a:rPr lang="en-US" sz="5600" b="1" dirty="0" smtClean="0">
                <a:latin typeface="Times New Roman" pitchFamily="18" charset="0"/>
                <a:cs typeface="Times New Roman" pitchFamily="18" charset="0"/>
              </a:rPr>
              <a:t>cancer include:</a:t>
            </a:r>
          </a:p>
          <a:p>
            <a:pPr>
              <a:buNone/>
            </a:pPr>
            <a:endParaRPr lang="en-US" sz="5600" b="1" dirty="0">
              <a:latin typeface="Times New Roman" pitchFamily="18" charset="0"/>
              <a:cs typeface="Times New Roman" pitchFamily="18" charset="0"/>
            </a:endParaRPr>
          </a:p>
          <a:p>
            <a:pPr>
              <a:lnSpc>
                <a:spcPct val="120000"/>
              </a:lnSpc>
            </a:pPr>
            <a:r>
              <a:rPr lang="en-US" sz="5600" dirty="0">
                <a:latin typeface="Times New Roman" pitchFamily="18" charset="0"/>
                <a:cs typeface="Times New Roman" pitchFamily="18" charset="0"/>
              </a:rPr>
              <a:t>Conventional </a:t>
            </a:r>
            <a:r>
              <a:rPr lang="en-US" sz="5600" dirty="0" err="1">
                <a:latin typeface="Times New Roman" pitchFamily="18" charset="0"/>
                <a:cs typeface="Times New Roman" pitchFamily="18" charset="0"/>
              </a:rPr>
              <a:t>exfoliative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cervico</a:t>
            </a:r>
            <a:r>
              <a:rPr lang="en-US" sz="5600" dirty="0">
                <a:latin typeface="Times New Roman" pitchFamily="18" charset="0"/>
                <a:cs typeface="Times New Roman" pitchFamily="18" charset="0"/>
              </a:rPr>
              <a:t>-vaginal cytology i.e. the cervical (Pap) smear </a:t>
            </a:r>
            <a:endParaRPr lang="en-US" sz="5600" dirty="0" smtClean="0">
              <a:latin typeface="Times New Roman" pitchFamily="18" charset="0"/>
              <a:cs typeface="Times New Roman" pitchFamily="18" charset="0"/>
            </a:endParaRPr>
          </a:p>
          <a:p>
            <a:pPr>
              <a:lnSpc>
                <a:spcPct val="120000"/>
              </a:lnSpc>
            </a:pPr>
            <a:endParaRPr lang="en-US" sz="5600" dirty="0">
              <a:latin typeface="Times New Roman" pitchFamily="18" charset="0"/>
              <a:cs typeface="Times New Roman" pitchFamily="18" charset="0"/>
            </a:endParaRPr>
          </a:p>
          <a:p>
            <a:pPr>
              <a:lnSpc>
                <a:spcPct val="120000"/>
              </a:lnSpc>
            </a:pPr>
            <a:r>
              <a:rPr lang="en-US" sz="5600" dirty="0">
                <a:latin typeface="Times New Roman" pitchFamily="18" charset="0"/>
                <a:cs typeface="Times New Roman" pitchFamily="18" charset="0"/>
              </a:rPr>
              <a:t>Fluid sampling </a:t>
            </a:r>
            <a:r>
              <a:rPr lang="en-US" sz="5600" dirty="0" err="1">
                <a:latin typeface="Times New Roman" pitchFamily="18" charset="0"/>
                <a:cs typeface="Times New Roman" pitchFamily="18" charset="0"/>
              </a:rPr>
              <a:t>technics</a:t>
            </a:r>
            <a:r>
              <a:rPr lang="en-US" sz="5600" dirty="0">
                <a:latin typeface="Times New Roman" pitchFamily="18" charset="0"/>
                <a:cs typeface="Times New Roman" pitchFamily="18" charset="0"/>
              </a:rPr>
              <a:t> with automated thin layer preparation (liquid based </a:t>
            </a:r>
            <a:r>
              <a:rPr lang="en-US" sz="5600" dirty="0" smtClean="0">
                <a:latin typeface="Times New Roman" pitchFamily="18" charset="0"/>
                <a:cs typeface="Times New Roman" pitchFamily="18" charset="0"/>
              </a:rPr>
              <a:t>cytology)</a:t>
            </a:r>
          </a:p>
          <a:p>
            <a:pPr>
              <a:lnSpc>
                <a:spcPct val="120000"/>
              </a:lnSpc>
              <a:buNone/>
            </a:pPr>
            <a:endParaRPr lang="en-US" sz="5600" b="1" dirty="0" smtClean="0">
              <a:latin typeface="Times New Roman" pitchFamily="18" charset="0"/>
              <a:cs typeface="Times New Roman" pitchFamily="18" charset="0"/>
            </a:endParaRPr>
          </a:p>
          <a:p>
            <a:pPr>
              <a:lnSpc>
                <a:spcPct val="120000"/>
              </a:lnSpc>
            </a:pPr>
            <a:r>
              <a:rPr lang="en-US" sz="5600" b="1" dirty="0" smtClean="0">
                <a:latin typeface="Times New Roman" pitchFamily="18" charset="0"/>
                <a:cs typeface="Times New Roman" pitchFamily="18" charset="0"/>
              </a:rPr>
              <a:t>Manual </a:t>
            </a:r>
            <a:r>
              <a:rPr lang="en-US" sz="5600" b="1" dirty="0">
                <a:latin typeface="Times New Roman" pitchFamily="18" charset="0"/>
                <a:cs typeface="Times New Roman" pitchFamily="18" charset="0"/>
              </a:rPr>
              <a:t>liquid based </a:t>
            </a:r>
            <a:r>
              <a:rPr lang="en-US" sz="5600" b="1" dirty="0" smtClean="0">
                <a:latin typeface="Times New Roman" pitchFamily="18" charset="0"/>
                <a:cs typeface="Times New Roman" pitchFamily="18" charset="0"/>
              </a:rPr>
              <a:t>cytology</a:t>
            </a:r>
          </a:p>
          <a:p>
            <a:pPr>
              <a:lnSpc>
                <a:spcPct val="120000"/>
              </a:lnSpc>
              <a:buNone/>
            </a:pPr>
            <a:endParaRPr lang="en-US" sz="5600" dirty="0">
              <a:latin typeface="Times New Roman" pitchFamily="18" charset="0"/>
              <a:cs typeface="Times New Roman" pitchFamily="18" charset="0"/>
            </a:endParaRPr>
          </a:p>
          <a:p>
            <a:pPr>
              <a:lnSpc>
                <a:spcPct val="120000"/>
              </a:lnSpc>
            </a:pPr>
            <a:r>
              <a:rPr lang="en-US" sz="5600" dirty="0">
                <a:latin typeface="Times New Roman" pitchFamily="18" charset="0"/>
                <a:cs typeface="Times New Roman" pitchFamily="18" charset="0"/>
              </a:rPr>
              <a:t>Cell block technique with </a:t>
            </a:r>
            <a:r>
              <a:rPr lang="en-US" sz="5600" dirty="0" err="1">
                <a:latin typeface="Times New Roman" pitchFamily="18" charset="0"/>
                <a:cs typeface="Times New Roman" pitchFamily="18" charset="0"/>
              </a:rPr>
              <a:t>immunomarker</a:t>
            </a:r>
            <a:r>
              <a:rPr lang="en-US" sz="5600" dirty="0">
                <a:latin typeface="Times New Roman" pitchFamily="18" charset="0"/>
                <a:cs typeface="Times New Roman" pitchFamily="18" charset="0"/>
              </a:rPr>
              <a:t> </a:t>
            </a:r>
            <a:r>
              <a:rPr lang="en-US" sz="5600" dirty="0" smtClean="0">
                <a:latin typeface="Times New Roman" pitchFamily="18" charset="0"/>
                <a:cs typeface="Times New Roman" pitchFamily="18" charset="0"/>
              </a:rPr>
              <a:t>study.</a:t>
            </a:r>
          </a:p>
          <a:p>
            <a:pPr>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smtClean="0">
                <a:latin typeface="Times New Roman" pitchFamily="18" charset="0"/>
                <a:cs typeface="Times New Roman" pitchFamily="18" charset="0"/>
              </a:rPr>
              <a:t>HPV DNA testing </a:t>
            </a:r>
          </a:p>
          <a:p>
            <a:pPr lvl="1">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smtClean="0">
                <a:latin typeface="Times New Roman" pitchFamily="18" charset="0"/>
                <a:cs typeface="Times New Roman" pitchFamily="18" charset="0"/>
              </a:rPr>
              <a:t>Polar probe </a:t>
            </a:r>
          </a:p>
          <a:p>
            <a:pPr lvl="1">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smtClean="0">
                <a:latin typeface="Times New Roman" pitchFamily="18" charset="0"/>
                <a:cs typeface="Times New Roman" pitchFamily="18" charset="0"/>
              </a:rPr>
              <a:t>Laser induced fluorescence</a:t>
            </a:r>
          </a:p>
          <a:p>
            <a:pPr lvl="1">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smtClean="0">
                <a:latin typeface="Times New Roman" pitchFamily="18" charset="0"/>
                <a:cs typeface="Times New Roman" pitchFamily="18" charset="0"/>
              </a:rPr>
              <a:t>Visual inspection of cervix after applying </a:t>
            </a:r>
            <a:r>
              <a:rPr lang="en-US" sz="5600" dirty="0" err="1" smtClean="0">
                <a:latin typeface="Times New Roman" pitchFamily="18" charset="0"/>
                <a:cs typeface="Times New Roman" pitchFamily="18" charset="0"/>
              </a:rPr>
              <a:t>Lugol’s</a:t>
            </a:r>
            <a:r>
              <a:rPr lang="en-US" sz="5600" dirty="0" smtClean="0">
                <a:latin typeface="Times New Roman" pitchFamily="18" charset="0"/>
                <a:cs typeface="Times New Roman" pitchFamily="18" charset="0"/>
              </a:rPr>
              <a:t> iodine (VILI) or acetic acid (VIA)</a:t>
            </a:r>
          </a:p>
          <a:p>
            <a:pPr lvl="1">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err="1" smtClean="0">
                <a:latin typeface="Times New Roman" pitchFamily="18" charset="0"/>
                <a:cs typeface="Times New Roman" pitchFamily="18" charset="0"/>
              </a:rPr>
              <a:t>Speculoscopy</a:t>
            </a:r>
            <a:endParaRPr lang="en-US" sz="5600" dirty="0" smtClean="0">
              <a:latin typeface="Times New Roman" pitchFamily="18" charset="0"/>
              <a:cs typeface="Times New Roman" pitchFamily="18" charset="0"/>
            </a:endParaRPr>
          </a:p>
          <a:p>
            <a:pPr lvl="1">
              <a:lnSpc>
                <a:spcPct val="120000"/>
              </a:lnSpc>
              <a:buNone/>
            </a:pPr>
            <a:endParaRPr lang="en-US" sz="5600" dirty="0" smtClean="0">
              <a:latin typeface="Times New Roman" pitchFamily="18" charset="0"/>
              <a:cs typeface="Times New Roman" pitchFamily="18" charset="0"/>
            </a:endParaRPr>
          </a:p>
          <a:p>
            <a:pPr>
              <a:lnSpc>
                <a:spcPct val="120000"/>
              </a:lnSpc>
            </a:pPr>
            <a:r>
              <a:rPr lang="en-US" sz="5600" dirty="0" err="1" smtClean="0">
                <a:latin typeface="Times New Roman" pitchFamily="18" charset="0"/>
                <a:cs typeface="Times New Roman" pitchFamily="18" charset="0"/>
              </a:rPr>
              <a:t>Cervicography</a:t>
            </a:r>
            <a:endParaRPr lang="en-US" sz="5600" dirty="0" smtClean="0">
              <a:latin typeface="Times New Roman" pitchFamily="18" charset="0"/>
              <a:cs typeface="Times New Roman" pitchFamily="18" charset="0"/>
            </a:endParaRPr>
          </a:p>
          <a:p>
            <a:pPr>
              <a:lnSpc>
                <a:spcPct val="120000"/>
              </a:lnSpc>
            </a:pPr>
            <a:endParaRPr lang="en-US" sz="5600" dirty="0">
              <a:latin typeface="Times New Roman" pitchFamily="18" charset="0"/>
              <a:cs typeface="Times New Roman" pitchFamily="18" charset="0"/>
            </a:endParaRPr>
          </a:p>
          <a:p>
            <a:pPr>
              <a:lnSpc>
                <a:spcPct val="120000"/>
              </a:lnSpc>
            </a:pPr>
            <a:endParaRPr lang="en-US" sz="5600" dirty="0">
              <a:latin typeface="Times New Roman" pitchFamily="18" charset="0"/>
              <a:cs typeface="Times New Roman" pitchFamily="18" charset="0"/>
            </a:endParaRPr>
          </a:p>
          <a:p>
            <a:pPr>
              <a:lnSpc>
                <a:spcPct val="120000"/>
              </a:lnSpc>
            </a:pPr>
            <a:endParaRPr lang="en-US" sz="5600" dirty="0"/>
          </a:p>
        </p:txBody>
      </p:sp>
      <p:sp>
        <p:nvSpPr>
          <p:cNvPr id="4" name="Title 3"/>
          <p:cNvSpPr txBox="1">
            <a:spLocks noGrp="1"/>
          </p:cNvSpPr>
          <p:nvPr>
            <p:ph type="title"/>
          </p:nvPr>
        </p:nvSpPr>
        <p:spPr>
          <a:xfrm>
            <a:off x="457200" y="0"/>
            <a:ext cx="8229600" cy="990600"/>
          </a:xfrm>
          <a:prstGeom prst="rect">
            <a:avLst/>
          </a:prstGeom>
          <a:solidFill>
            <a:schemeClr val="accent5">
              <a:lumMod val="60000"/>
              <a:lumOff val="40000"/>
            </a:schemeClr>
          </a:solidFill>
          <a:ln w="6350">
            <a:solidFill>
              <a:schemeClr val="tx1"/>
            </a:solidFill>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INTRODUCTION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Untitled.jpg"/>
          <p:cNvPicPr>
            <a:picLocks noChangeAspect="1"/>
          </p:cNvPicPr>
          <p:nvPr/>
        </p:nvPicPr>
        <p:blipFill>
          <a:blip r:embed="rId2"/>
          <a:stretch>
            <a:fillRect/>
          </a:stretch>
        </p:blipFill>
        <p:spPr>
          <a:xfrm>
            <a:off x="914400" y="1143000"/>
            <a:ext cx="2743200" cy="3352800"/>
          </a:xfrm>
          <a:prstGeom prst="rect">
            <a:avLst/>
          </a:prstGeom>
          <a:ln>
            <a:solidFill>
              <a:schemeClr val="accent5">
                <a:lumMod val="75000"/>
              </a:schemeClr>
            </a:solidFill>
          </a:ln>
        </p:spPr>
      </p:pic>
      <p:sp>
        <p:nvSpPr>
          <p:cNvPr id="10" name="TextBox 9"/>
          <p:cNvSpPr txBox="1"/>
          <p:nvPr/>
        </p:nvSpPr>
        <p:spPr>
          <a:xfrm>
            <a:off x="762000" y="5257800"/>
            <a:ext cx="7162800" cy="1815882"/>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Email ID : nandinimanoli65@gmail.com</a:t>
            </a:r>
          </a:p>
          <a:p>
            <a:r>
              <a:rPr lang="en-US" sz="2800" b="1" dirty="0" smtClean="0">
                <a:latin typeface="Times New Roman" pitchFamily="18" charset="0"/>
                <a:cs typeface="Times New Roman" pitchFamily="18" charset="0"/>
              </a:rPr>
              <a:t>                   nmnandini@jssuni.edu.in</a:t>
            </a:r>
          </a:p>
          <a:p>
            <a:r>
              <a:rPr lang="en-US" sz="2800" b="1" dirty="0" smtClean="0">
                <a:latin typeface="Times New Roman" pitchFamily="18" charset="0"/>
                <a:cs typeface="Times New Roman" pitchFamily="18" charset="0"/>
              </a:rPr>
              <a:t>                   </a:t>
            </a:r>
          </a:p>
          <a:p>
            <a:endParaRPr lang="en-US" sz="2800" b="1" dirty="0">
              <a:latin typeface="Times New Roman" pitchFamily="18" charset="0"/>
              <a:cs typeface="Times New Roman" pitchFamily="18" charset="0"/>
            </a:endParaRPr>
          </a:p>
        </p:txBody>
      </p:sp>
      <p:sp>
        <p:nvSpPr>
          <p:cNvPr id="1026" name="AutoShape 2" descr="Image result for cervical cancer ribbon 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User\Pictures\New folder\download.jpg"/>
          <p:cNvPicPr>
            <a:picLocks noChangeAspect="1" noChangeArrowheads="1"/>
          </p:cNvPicPr>
          <p:nvPr/>
        </p:nvPicPr>
        <p:blipFill>
          <a:blip r:embed="rId3"/>
          <a:srcRect/>
          <a:stretch>
            <a:fillRect/>
          </a:stretch>
        </p:blipFill>
        <p:spPr bwMode="auto">
          <a:xfrm>
            <a:off x="4648200" y="1143000"/>
            <a:ext cx="3124200" cy="3352800"/>
          </a:xfrm>
          <a:prstGeom prst="rect">
            <a:avLst/>
          </a:prstGeom>
          <a:noFill/>
          <a:ln>
            <a:solidFill>
              <a:schemeClr val="accent5">
                <a:lumMod val="75000"/>
              </a:schemeClr>
            </a:solidFill>
          </a:ln>
        </p:spPr>
      </p:pic>
      <p:sp>
        <p:nvSpPr>
          <p:cNvPr id="12" name="TextBox 11"/>
          <p:cNvSpPr txBox="1"/>
          <p:nvPr/>
        </p:nvSpPr>
        <p:spPr>
          <a:xfrm>
            <a:off x="4648200" y="1143000"/>
            <a:ext cx="3505200" cy="646331"/>
          </a:xfrm>
          <a:prstGeom prst="rect">
            <a:avLst/>
          </a:prstGeom>
          <a:noFill/>
          <a:ln>
            <a:noFill/>
          </a:ln>
        </p:spPr>
        <p:txBody>
          <a:bodyPr wrap="square" rtlCol="0">
            <a:spAutoFit/>
          </a:bodyPr>
          <a:lstStyle/>
          <a:p>
            <a:r>
              <a:rPr lang="en-US" sz="3600" b="1" dirty="0" smtClean="0">
                <a:solidFill>
                  <a:schemeClr val="accent5">
                    <a:lumMod val="75000"/>
                  </a:schemeClr>
                </a:solidFill>
                <a:latin typeface="Times New Roman" pitchFamily="18" charset="0"/>
                <a:cs typeface="Times New Roman" pitchFamily="18" charset="0"/>
              </a:rPr>
              <a:t>THANK YOU</a:t>
            </a:r>
            <a:endParaRPr lang="en-US" sz="3600" b="1"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a:solidFill>
            <a:schemeClr val="accent5">
              <a:lumMod val="60000"/>
              <a:lumOff val="40000"/>
            </a:schemeClr>
          </a:solidFill>
          <a:ln w="9525">
            <a:solidFill>
              <a:schemeClr val="tx1"/>
            </a:solidFill>
          </a:ln>
        </p:spPr>
        <p:style>
          <a:lnRef idx="3">
            <a:schemeClr val="lt1"/>
          </a:lnRef>
          <a:fillRef idx="1">
            <a:schemeClr val="accent3"/>
          </a:fillRef>
          <a:effectRef idx="1">
            <a:schemeClr val="accent3"/>
          </a:effectRef>
          <a:fontRef idx="minor">
            <a:schemeClr val="lt1"/>
          </a:fontRef>
        </p:style>
        <p:txBody>
          <a:bodyPr>
            <a:normAutofit/>
          </a:bodyPr>
          <a:lstStyle/>
          <a:p>
            <a:r>
              <a:rPr lang="en-US" sz="3600" b="1" dirty="0">
                <a:solidFill>
                  <a:schemeClr val="tx1"/>
                </a:solidFill>
                <a:latin typeface="Times New Roman" pitchFamily="18" charset="0"/>
                <a:cs typeface="Times New Roman" pitchFamily="18" charset="0"/>
              </a:rPr>
              <a:t>INTRODUCTION</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839200" cy="5562600"/>
          </a:xfrm>
        </p:spPr>
        <p:txBody>
          <a:bodyPr>
            <a:normAutofit fontScale="40000" lnSpcReduction="20000"/>
          </a:bodyPr>
          <a:lstStyle/>
          <a:p>
            <a:pPr>
              <a:lnSpc>
                <a:spcPct val="170000"/>
              </a:lnSpc>
              <a:buNone/>
            </a:pPr>
            <a:r>
              <a:rPr lang="en-US" sz="4500" b="1" i="1" dirty="0" smtClean="0"/>
              <a:t>  </a:t>
            </a:r>
            <a:r>
              <a:rPr lang="en-US" sz="4500" b="1" dirty="0" err="1" smtClean="0">
                <a:latin typeface="Times New Roman" pitchFamily="18" charset="0"/>
                <a:cs typeface="Times New Roman" pitchFamily="18" charset="0"/>
              </a:rPr>
              <a:t>Exfoliative</a:t>
            </a:r>
            <a:r>
              <a:rPr lang="en-US" sz="4500" b="1" dirty="0" smtClean="0">
                <a:latin typeface="Times New Roman" pitchFamily="18" charset="0"/>
                <a:cs typeface="Times New Roman" pitchFamily="18" charset="0"/>
              </a:rPr>
              <a:t> </a:t>
            </a:r>
            <a:r>
              <a:rPr lang="en-US" sz="4500" b="1" dirty="0">
                <a:latin typeface="Times New Roman" pitchFamily="18" charset="0"/>
                <a:cs typeface="Times New Roman" pitchFamily="18" charset="0"/>
              </a:rPr>
              <a:t>cytology (conventional Pap smear)</a:t>
            </a:r>
          </a:p>
          <a:p>
            <a:pPr algn="just">
              <a:lnSpc>
                <a:spcPct val="170000"/>
              </a:lnSpc>
            </a:pPr>
            <a:r>
              <a:rPr lang="en-US" sz="3500" dirty="0">
                <a:latin typeface="Times New Roman" pitchFamily="18" charset="0"/>
                <a:cs typeface="Times New Roman" pitchFamily="18" charset="0"/>
              </a:rPr>
              <a:t>Conventional Pap smear has been </a:t>
            </a:r>
            <a:r>
              <a:rPr lang="en-US" sz="3500" dirty="0">
                <a:solidFill>
                  <a:srgbClr val="FF0000"/>
                </a:solidFill>
                <a:latin typeface="Times New Roman" pitchFamily="18" charset="0"/>
                <a:cs typeface="Times New Roman" pitchFamily="18" charset="0"/>
              </a:rPr>
              <a:t>the standard screening method for cervical cancer screening from the past several years</a:t>
            </a:r>
            <a:r>
              <a:rPr lang="en-US" sz="3500" dirty="0" smtClean="0">
                <a:solidFill>
                  <a:srgbClr val="FF0000"/>
                </a:solidFill>
                <a:latin typeface="Times New Roman" pitchFamily="18" charset="0"/>
                <a:cs typeface="Times New Roman" pitchFamily="18" charset="0"/>
              </a:rPr>
              <a:t>. It </a:t>
            </a:r>
            <a:r>
              <a:rPr lang="en-US" sz="3500" dirty="0">
                <a:solidFill>
                  <a:srgbClr val="FF0000"/>
                </a:solidFill>
                <a:latin typeface="Times New Roman" pitchFamily="18" charset="0"/>
                <a:cs typeface="Times New Roman" pitchFamily="18" charset="0"/>
              </a:rPr>
              <a:t>includes sampling of material from the junction between the </a:t>
            </a:r>
            <a:r>
              <a:rPr lang="en-US" sz="3500" dirty="0" err="1">
                <a:solidFill>
                  <a:srgbClr val="FF0000"/>
                </a:solidFill>
                <a:latin typeface="Times New Roman" pitchFamily="18" charset="0"/>
                <a:cs typeface="Times New Roman" pitchFamily="18" charset="0"/>
              </a:rPr>
              <a:t>ecto</a:t>
            </a:r>
            <a:r>
              <a:rPr lang="en-US" sz="3500" dirty="0">
                <a:solidFill>
                  <a:srgbClr val="FF0000"/>
                </a:solidFill>
                <a:latin typeface="Times New Roman" pitchFamily="18" charset="0"/>
                <a:cs typeface="Times New Roman" pitchFamily="18" charset="0"/>
              </a:rPr>
              <a:t>- and </a:t>
            </a:r>
            <a:r>
              <a:rPr lang="en-US" sz="3500" dirty="0" err="1">
                <a:solidFill>
                  <a:srgbClr val="FF0000"/>
                </a:solidFill>
                <a:latin typeface="Times New Roman" pitchFamily="18" charset="0"/>
                <a:cs typeface="Times New Roman" pitchFamily="18" charset="0"/>
              </a:rPr>
              <a:t>endo</a:t>
            </a:r>
            <a:r>
              <a:rPr lang="en-US" sz="3500" dirty="0">
                <a:solidFill>
                  <a:srgbClr val="FF0000"/>
                </a:solidFill>
                <a:latin typeface="Times New Roman" pitchFamily="18" charset="0"/>
                <a:cs typeface="Times New Roman" pitchFamily="18" charset="0"/>
              </a:rPr>
              <a:t>-cervix using an Ayre’s spatula</a:t>
            </a:r>
            <a:r>
              <a:rPr lang="en-US" sz="3500" dirty="0">
                <a:latin typeface="Times New Roman" pitchFamily="18" charset="0"/>
                <a:cs typeface="Times New Roman" pitchFamily="18" charset="0"/>
              </a:rPr>
              <a:t>. </a:t>
            </a:r>
            <a:endParaRPr lang="en-US" sz="3500" dirty="0" smtClean="0">
              <a:latin typeface="Times New Roman" pitchFamily="18" charset="0"/>
              <a:cs typeface="Times New Roman" pitchFamily="18" charset="0"/>
            </a:endParaRPr>
          </a:p>
          <a:p>
            <a:pPr algn="just">
              <a:lnSpc>
                <a:spcPct val="170000"/>
              </a:lnSpc>
            </a:pPr>
            <a:r>
              <a:rPr lang="en-US" sz="3500" dirty="0" smtClean="0">
                <a:latin typeface="Times New Roman" pitchFamily="18" charset="0"/>
                <a:cs typeface="Times New Roman" pitchFamily="18" charset="0"/>
              </a:rPr>
              <a:t>The material obtained is spread on to the clean glass slide which is stained by routine pap stain and studied by the </a:t>
            </a:r>
            <a:r>
              <a:rPr lang="en-US" sz="3500" dirty="0" err="1" smtClean="0">
                <a:latin typeface="Times New Roman" pitchFamily="18" charset="0"/>
                <a:cs typeface="Times New Roman" pitchFamily="18" charset="0"/>
              </a:rPr>
              <a:t>Cytopathologist</a:t>
            </a:r>
            <a:r>
              <a:rPr lang="en-US" sz="3500" dirty="0" smtClean="0">
                <a:latin typeface="Times New Roman" pitchFamily="18" charset="0"/>
                <a:cs typeface="Times New Roman" pitchFamily="18" charset="0"/>
              </a:rPr>
              <a:t>.</a:t>
            </a:r>
          </a:p>
          <a:p>
            <a:pPr algn="just">
              <a:lnSpc>
                <a:spcPct val="170000"/>
              </a:lnSpc>
            </a:pPr>
            <a:r>
              <a:rPr lang="en-US" sz="3500" dirty="0" smtClean="0">
                <a:latin typeface="Times New Roman" pitchFamily="18" charset="0"/>
                <a:cs typeface="Times New Roman" pitchFamily="18" charset="0"/>
              </a:rPr>
              <a:t>It has limitations due to many </a:t>
            </a:r>
            <a:r>
              <a:rPr lang="en-US" sz="3500" dirty="0" smtClean="0">
                <a:solidFill>
                  <a:srgbClr val="FF0000"/>
                </a:solidFill>
                <a:latin typeface="Times New Roman" pitchFamily="18" charset="0"/>
                <a:cs typeface="Times New Roman" pitchFamily="18" charset="0"/>
              </a:rPr>
              <a:t>errors either due to sampling (5-10%),interpretation </a:t>
            </a:r>
            <a:r>
              <a:rPr lang="en-US" sz="3500" dirty="0" smtClean="0">
                <a:latin typeface="Times New Roman" pitchFamily="18" charset="0"/>
                <a:cs typeface="Times New Roman" pitchFamily="18" charset="0"/>
              </a:rPr>
              <a:t>and obscuring factors like blood which hamper the accurate diagnosis. Only 20% of the sample taken gets spread on to the slide which hampers the sensitivity [5,6].</a:t>
            </a:r>
          </a:p>
          <a:p>
            <a:pPr>
              <a:lnSpc>
                <a:spcPct val="170000"/>
              </a:lnSpc>
              <a:buNone/>
            </a:pPr>
            <a:r>
              <a:rPr lang="en-US" sz="4500" b="1" dirty="0" smtClean="0">
                <a:latin typeface="Times New Roman" pitchFamily="18" charset="0"/>
                <a:cs typeface="Times New Roman" pitchFamily="18" charset="0"/>
              </a:rPr>
              <a:t>Manual liquid based cytology</a:t>
            </a:r>
          </a:p>
          <a:p>
            <a:pPr algn="just">
              <a:lnSpc>
                <a:spcPct val="170000"/>
              </a:lnSpc>
            </a:pPr>
            <a:r>
              <a:rPr lang="en-US" sz="3500" dirty="0" smtClean="0">
                <a:latin typeface="Times New Roman" pitchFamily="18" charset="0"/>
                <a:cs typeface="Times New Roman" pitchFamily="18" charset="0"/>
              </a:rPr>
              <a:t>Liquid based cytology is a technique wherein </a:t>
            </a:r>
            <a:r>
              <a:rPr lang="en-US" sz="3500" dirty="0" smtClean="0">
                <a:solidFill>
                  <a:srgbClr val="FF0000"/>
                </a:solidFill>
                <a:latin typeface="Times New Roman" pitchFamily="18" charset="0"/>
                <a:cs typeface="Times New Roman" pitchFamily="18" charset="0"/>
              </a:rPr>
              <a:t>cells are arranged in a single or monolayer on a clean glass slide. It is a method which helps to remove obscuring factors seen in conventional method. </a:t>
            </a:r>
          </a:p>
          <a:p>
            <a:pPr algn="just">
              <a:lnSpc>
                <a:spcPct val="170000"/>
              </a:lnSpc>
            </a:pPr>
            <a:r>
              <a:rPr lang="en-US" sz="3500" dirty="0" smtClean="0">
                <a:latin typeface="Times New Roman" pitchFamily="18" charset="0"/>
                <a:cs typeface="Times New Roman" pitchFamily="18" charset="0"/>
              </a:rPr>
              <a:t>There are two automated methods followed in developed countries: the </a:t>
            </a:r>
            <a:r>
              <a:rPr lang="en-US" sz="3500" dirty="0" err="1" smtClean="0">
                <a:latin typeface="Times New Roman" pitchFamily="18" charset="0"/>
                <a:cs typeface="Times New Roman" pitchFamily="18" charset="0"/>
              </a:rPr>
              <a:t>SurePath</a:t>
            </a:r>
            <a:r>
              <a:rPr lang="en-US" sz="3500" dirty="0" smtClean="0">
                <a:latin typeface="Times New Roman" pitchFamily="18" charset="0"/>
                <a:cs typeface="Times New Roman" pitchFamily="18" charset="0"/>
              </a:rPr>
              <a:t> and </a:t>
            </a:r>
            <a:r>
              <a:rPr lang="en-US" sz="3500" dirty="0" err="1" smtClean="0">
                <a:latin typeface="Times New Roman" pitchFamily="18" charset="0"/>
                <a:cs typeface="Times New Roman" pitchFamily="18" charset="0"/>
              </a:rPr>
              <a:t>ThinPrep</a:t>
            </a:r>
            <a:r>
              <a:rPr lang="en-US" sz="3500" dirty="0" smtClean="0">
                <a:latin typeface="Times New Roman" pitchFamily="18" charset="0"/>
                <a:cs typeface="Times New Roman" pitchFamily="18" charset="0"/>
              </a:rPr>
              <a:t>. These methods improve the sensitivity and specificity and also help in using the remaining material for ancillary techniques like cell block with IHC and HPV DNA testing.</a:t>
            </a:r>
          </a:p>
          <a:p>
            <a:pPr algn="just">
              <a:lnSpc>
                <a:spcPct val="170000"/>
              </a:lnSpc>
            </a:pPr>
            <a:r>
              <a:rPr lang="en-US" sz="3500" dirty="0" smtClean="0">
                <a:latin typeface="Times New Roman" pitchFamily="18" charset="0"/>
                <a:cs typeface="Times New Roman" pitchFamily="18" charset="0"/>
              </a:rPr>
              <a:t> But these automated methods have their limitations as they are expensive to be used in LMIC.</a:t>
            </a:r>
          </a:p>
          <a:p>
            <a:pPr algn="just">
              <a:lnSpc>
                <a:spcPct val="200000"/>
              </a:lnSpc>
            </a:pPr>
            <a:endParaRPr lang="en-US" sz="3500" dirty="0" smtClean="0">
              <a:latin typeface="Times New Roman" pitchFamily="18" charset="0"/>
              <a:cs typeface="Times New Roman" pitchFamily="18" charset="0"/>
            </a:endParaRPr>
          </a:p>
          <a:p>
            <a:pPr algn="just">
              <a:lnSpc>
                <a:spcPct val="160000"/>
              </a:lnSpc>
            </a:pPr>
            <a:endParaRPr lang="en-US" sz="2800" dirty="0" smtClean="0"/>
          </a:p>
          <a:p>
            <a:pPr algn="just">
              <a:lnSpc>
                <a:spcPct val="160000"/>
              </a:lnSpc>
            </a:pP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a:solidFill>
            <a:schemeClr val="accent5">
              <a:lumMod val="60000"/>
              <a:lumOff val="40000"/>
            </a:schemeClr>
          </a:solidFill>
          <a:ln w="9525">
            <a:solidFill>
              <a:schemeClr val="tx1"/>
            </a:solidFill>
          </a:ln>
        </p:spPr>
        <p:style>
          <a:lnRef idx="3">
            <a:schemeClr val="lt1"/>
          </a:lnRef>
          <a:fillRef idx="1">
            <a:schemeClr val="accent3"/>
          </a:fillRef>
          <a:effectRef idx="1">
            <a:schemeClr val="accent3"/>
          </a:effectRef>
          <a:fontRef idx="minor">
            <a:schemeClr val="lt1"/>
          </a:fontRef>
        </p:style>
        <p:txBody>
          <a:bodyPr>
            <a:normAutofit/>
          </a:bodyPr>
          <a:lstStyle/>
          <a:p>
            <a:r>
              <a:rPr lang="en-US" sz="3600" b="1" dirty="0">
                <a:solidFill>
                  <a:schemeClr val="tx1"/>
                </a:solidFill>
                <a:latin typeface="Times New Roman" pitchFamily="18" charset="0"/>
                <a:cs typeface="Times New Roman" pitchFamily="18" charset="0"/>
              </a:rPr>
              <a:t>INTRODUCTION</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458200" cy="5029200"/>
          </a:xfrm>
        </p:spPr>
        <p:txBody>
          <a:bodyPr>
            <a:normAutofit fontScale="62500" lnSpcReduction="20000"/>
          </a:bodyPr>
          <a:lstStyle/>
          <a:p>
            <a:pPr algn="just">
              <a:lnSpc>
                <a:spcPct val="200000"/>
              </a:lnSpc>
            </a:pPr>
            <a:r>
              <a:rPr lang="en-US" sz="2400" dirty="0">
                <a:latin typeface="Times New Roman" pitchFamily="18" charset="0"/>
                <a:cs typeface="Times New Roman" pitchFamily="18" charset="0"/>
              </a:rPr>
              <a:t>To overcome these limitations, we have utilized an in-house cost effective method of </a:t>
            </a:r>
            <a:r>
              <a:rPr lang="en-US" sz="2400" dirty="0">
                <a:solidFill>
                  <a:srgbClr val="FF0000"/>
                </a:solidFill>
                <a:latin typeface="Times New Roman" pitchFamily="18" charset="0"/>
                <a:cs typeface="Times New Roman" pitchFamily="18" charset="0"/>
              </a:rPr>
              <a:t>Manual Liquid Based Cytology (MLBC). </a:t>
            </a:r>
            <a:endParaRPr lang="en-US" sz="2400" dirty="0" smtClean="0">
              <a:solidFill>
                <a:srgbClr val="FF0000"/>
              </a:solidFill>
              <a:latin typeface="Times New Roman" pitchFamily="18" charset="0"/>
              <a:cs typeface="Times New Roman" pitchFamily="18" charset="0"/>
            </a:endParaRPr>
          </a:p>
          <a:p>
            <a:pPr algn="just">
              <a:lnSpc>
                <a:spcPct val="200000"/>
              </a:lnSpc>
            </a:pPr>
            <a:r>
              <a:rPr lang="en-US" sz="2400" dirty="0" smtClean="0">
                <a:latin typeface="Times New Roman" pitchFamily="18" charset="0"/>
                <a:cs typeface="Times New Roman" pitchFamily="18" charset="0"/>
              </a:rPr>
              <a:t>We </a:t>
            </a:r>
            <a:r>
              <a:rPr lang="en-US" sz="2400" dirty="0">
                <a:latin typeface="Times New Roman" pitchFamily="18" charset="0"/>
                <a:cs typeface="Times New Roman" pitchFamily="18" charset="0"/>
              </a:rPr>
              <a:t>used simple machines like centrifuge and the sample collected in liquid fixative which was processed in a polymer solution prepared in the laboratory [7</a:t>
            </a:r>
            <a:r>
              <a:rPr lang="en-US" sz="2400" dirty="0" smtClean="0">
                <a:latin typeface="Times New Roman" pitchFamily="18" charset="0"/>
                <a:cs typeface="Times New Roman" pitchFamily="18" charset="0"/>
              </a:rPr>
              <a:t>].</a:t>
            </a:r>
          </a:p>
          <a:p>
            <a:pPr algn="just">
              <a:lnSpc>
                <a:spcPct val="200000"/>
              </a:lnSpc>
            </a:pPr>
            <a:r>
              <a:rPr lang="en-US" sz="2400" dirty="0" smtClean="0">
                <a:latin typeface="Times New Roman" pitchFamily="18" charset="0"/>
                <a:cs typeface="Times New Roman" pitchFamily="18" charset="0"/>
              </a:rPr>
              <a:t>Epidemiological studies and mechanistic evidence has led to the conclusion that 70% of cervical cancer </a:t>
            </a:r>
            <a:r>
              <a:rPr lang="en-US" sz="2400" dirty="0" smtClean="0">
                <a:solidFill>
                  <a:srgbClr val="FF0000"/>
                </a:solidFill>
                <a:latin typeface="Times New Roman" pitchFamily="18" charset="0"/>
                <a:cs typeface="Times New Roman" pitchFamily="18" charset="0"/>
              </a:rPr>
              <a:t>cases are attributed to HPV-16 &amp; HPV-18, the high risk subtypes of HPV. </a:t>
            </a:r>
          </a:p>
          <a:p>
            <a:pPr algn="just">
              <a:lnSpc>
                <a:spcPct val="200000"/>
              </a:lnSpc>
            </a:pPr>
            <a:r>
              <a:rPr lang="en-US" sz="2400" dirty="0" smtClean="0">
                <a:latin typeface="Times New Roman" pitchFamily="18" charset="0"/>
                <a:cs typeface="Times New Roman" pitchFamily="18" charset="0"/>
              </a:rPr>
              <a:t>Cytology based cervical screening has led to the reduction in the incidence and mortality rates of cervical cancer and evidence suggests that inclusion of HPV testing could further refine the screening programs. </a:t>
            </a:r>
          </a:p>
          <a:p>
            <a:pPr algn="just">
              <a:lnSpc>
                <a:spcPct val="200000"/>
              </a:lnSpc>
            </a:pPr>
            <a:r>
              <a:rPr lang="en-US" sz="2400" dirty="0" smtClean="0">
                <a:latin typeface="Times New Roman" pitchFamily="18" charset="0"/>
                <a:cs typeface="Times New Roman" pitchFamily="18" charset="0"/>
              </a:rPr>
              <a:t>Also, </a:t>
            </a:r>
            <a:r>
              <a:rPr lang="en-US" sz="2400" dirty="0" smtClean="0">
                <a:solidFill>
                  <a:srgbClr val="FF0000"/>
                </a:solidFill>
                <a:latin typeface="Times New Roman" pitchFamily="18" charset="0"/>
                <a:cs typeface="Times New Roman" pitchFamily="18" charset="0"/>
              </a:rPr>
              <a:t>HPV testing has enormous potential to be used as a cost-effective primary screening module, to identify women with greater risk of disease progression and as a test of cure of disease [</a:t>
            </a:r>
            <a:r>
              <a:rPr lang="en-US" sz="2400" dirty="0" smtClean="0">
                <a:latin typeface="Times New Roman" pitchFamily="18" charset="0"/>
                <a:cs typeface="Times New Roman" pitchFamily="18" charset="0"/>
              </a:rPr>
              <a:t>3,8, 9].</a:t>
            </a:r>
            <a:endParaRPr lang="en-US" sz="2400" dirty="0" smtClean="0"/>
          </a:p>
          <a:p>
            <a:pPr algn="just">
              <a:lnSpc>
                <a:spcPct val="200000"/>
              </a:lnSpc>
            </a:pPr>
            <a:endParaRPr lang="en-US" sz="2400" dirty="0" smtClean="0">
              <a:latin typeface="Times New Roman" pitchFamily="18" charset="0"/>
              <a:cs typeface="Times New Roman" pitchFamily="18" charset="0"/>
            </a:endParaRPr>
          </a:p>
          <a:p>
            <a:pPr algn="just">
              <a:lnSpc>
                <a:spcPct val="200000"/>
              </a:lnSpc>
            </a:pP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a:solidFill>
            <a:schemeClr val="accent5">
              <a:lumMod val="60000"/>
              <a:lumOff val="40000"/>
            </a:schemeClr>
          </a:solidFill>
          <a:ln>
            <a:solidFill>
              <a:schemeClr val="accent5">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600" b="1" dirty="0" smtClean="0">
                <a:solidFill>
                  <a:schemeClr val="tx1"/>
                </a:solidFill>
                <a:latin typeface="Times New Roman" pitchFamily="18" charset="0"/>
                <a:cs typeface="Times New Roman" pitchFamily="18" charset="0"/>
              </a:rPr>
              <a:t>INTRODUCTION</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458200" cy="4953000"/>
          </a:xfrm>
        </p:spPr>
        <p:txBody>
          <a:bodyPr>
            <a:normAutofit fontScale="55000" lnSpcReduction="20000"/>
          </a:bodyPr>
          <a:lstStyle/>
          <a:p>
            <a:pPr>
              <a:buNone/>
            </a:pPr>
            <a:r>
              <a:rPr lang="en-US" b="1" i="1" dirty="0" smtClean="0">
                <a:latin typeface="Times New Roman" pitchFamily="18" charset="0"/>
                <a:cs typeface="Times New Roman" pitchFamily="18" charset="0"/>
              </a:rPr>
              <a:t>  </a:t>
            </a:r>
            <a:r>
              <a:rPr lang="en-US" sz="2900" b="1" dirty="0" smtClean="0">
                <a:latin typeface="Times New Roman" pitchFamily="18" charset="0"/>
                <a:cs typeface="Times New Roman" pitchFamily="18" charset="0"/>
              </a:rPr>
              <a:t>Cell </a:t>
            </a:r>
            <a:r>
              <a:rPr lang="en-US" sz="2900" b="1" dirty="0">
                <a:latin typeface="Times New Roman" pitchFamily="18" charset="0"/>
                <a:cs typeface="Times New Roman" pitchFamily="18" charset="0"/>
              </a:rPr>
              <a:t>Block Technique</a:t>
            </a:r>
          </a:p>
          <a:p>
            <a:pPr algn="just">
              <a:lnSpc>
                <a:spcPct val="200000"/>
              </a:lnSpc>
            </a:pPr>
            <a:r>
              <a:rPr lang="en-US" sz="2900" dirty="0" smtClean="0">
                <a:latin typeface="Times New Roman" pitchFamily="18" charset="0"/>
                <a:cs typeface="Times New Roman" pitchFamily="18" charset="0"/>
              </a:rPr>
              <a:t>Cell Block </a:t>
            </a:r>
            <a:r>
              <a:rPr lang="en-US" sz="2900" dirty="0">
                <a:latin typeface="Times New Roman" pitchFamily="18" charset="0"/>
                <a:cs typeface="Times New Roman" pitchFamily="18" charset="0"/>
              </a:rPr>
              <a:t>technique is a method wherein </a:t>
            </a:r>
            <a:r>
              <a:rPr lang="en-US" sz="2900" dirty="0">
                <a:solidFill>
                  <a:srgbClr val="FF0000"/>
                </a:solidFill>
                <a:latin typeface="Times New Roman" pitchFamily="18" charset="0"/>
                <a:cs typeface="Times New Roman" pitchFamily="18" charset="0"/>
              </a:rPr>
              <a:t>the residual material </a:t>
            </a:r>
            <a:r>
              <a:rPr lang="en-US" sz="2900" dirty="0" smtClean="0">
                <a:solidFill>
                  <a:srgbClr val="FF0000"/>
                </a:solidFill>
                <a:latin typeface="Times New Roman" pitchFamily="18" charset="0"/>
                <a:cs typeface="Times New Roman" pitchFamily="18" charset="0"/>
              </a:rPr>
              <a:t>in </a:t>
            </a:r>
            <a:r>
              <a:rPr lang="en-US" sz="2900" dirty="0">
                <a:solidFill>
                  <a:srgbClr val="FF0000"/>
                </a:solidFill>
                <a:latin typeface="Times New Roman" pitchFamily="18" charset="0"/>
                <a:cs typeface="Times New Roman" pitchFamily="18" charset="0"/>
              </a:rPr>
              <a:t>a sample can be processed to form a tissue block. </a:t>
            </a:r>
            <a:endParaRPr lang="en-US" sz="2900" dirty="0" smtClean="0">
              <a:solidFill>
                <a:srgbClr val="FF0000"/>
              </a:solidFill>
              <a:latin typeface="Times New Roman" pitchFamily="18" charset="0"/>
              <a:cs typeface="Times New Roman" pitchFamily="18" charset="0"/>
            </a:endParaRPr>
          </a:p>
          <a:p>
            <a:pPr algn="just">
              <a:lnSpc>
                <a:spcPct val="200000"/>
              </a:lnSpc>
            </a:pPr>
            <a:r>
              <a:rPr lang="en-US" sz="2900" dirty="0" smtClean="0">
                <a:latin typeface="Times New Roman" pitchFamily="18" charset="0"/>
                <a:cs typeface="Times New Roman" pitchFamily="18" charset="0"/>
              </a:rPr>
              <a:t>The </a:t>
            </a:r>
            <a:r>
              <a:rPr lang="en-US" sz="2900" dirty="0">
                <a:latin typeface="Times New Roman" pitchFamily="18" charset="0"/>
                <a:cs typeface="Times New Roman" pitchFamily="18" charset="0"/>
              </a:rPr>
              <a:t>process employed can be varied from </a:t>
            </a:r>
            <a:r>
              <a:rPr lang="en-US" sz="2900" dirty="0">
                <a:solidFill>
                  <a:srgbClr val="FF0000"/>
                </a:solidFill>
                <a:latin typeface="Times New Roman" pitchFamily="18" charset="0"/>
                <a:cs typeface="Times New Roman" pitchFamily="18" charset="0"/>
              </a:rPr>
              <a:t>alcohol, </a:t>
            </a:r>
            <a:r>
              <a:rPr lang="en-US" sz="2900" dirty="0" err="1">
                <a:solidFill>
                  <a:srgbClr val="FF0000"/>
                </a:solidFill>
                <a:latin typeface="Times New Roman" pitchFamily="18" charset="0"/>
                <a:cs typeface="Times New Roman" pitchFamily="18" charset="0"/>
              </a:rPr>
              <a:t>formalin,agarose</a:t>
            </a:r>
            <a:r>
              <a:rPr lang="en-US" sz="2900" dirty="0">
                <a:solidFill>
                  <a:srgbClr val="FF0000"/>
                </a:solidFill>
                <a:latin typeface="Times New Roman" pitchFamily="18" charset="0"/>
                <a:cs typeface="Times New Roman" pitchFamily="18" charset="0"/>
              </a:rPr>
              <a:t> or </a:t>
            </a:r>
            <a:r>
              <a:rPr lang="en-US" sz="2900" dirty="0" err="1">
                <a:solidFill>
                  <a:srgbClr val="FF0000"/>
                </a:solidFill>
                <a:latin typeface="Times New Roman" pitchFamily="18" charset="0"/>
                <a:cs typeface="Times New Roman" pitchFamily="18" charset="0"/>
              </a:rPr>
              <a:t>thromboplastin</a:t>
            </a:r>
            <a:r>
              <a:rPr lang="en-US" sz="2900" dirty="0">
                <a:solidFill>
                  <a:srgbClr val="FF0000"/>
                </a:solidFill>
                <a:latin typeface="Times New Roman" pitchFamily="18" charset="0"/>
                <a:cs typeface="Times New Roman" pitchFamily="18" charset="0"/>
              </a:rPr>
              <a:t> to form a cell pellet which is processed like a tissue. </a:t>
            </a:r>
            <a:endParaRPr lang="en-US" sz="2900" dirty="0" smtClean="0">
              <a:solidFill>
                <a:srgbClr val="FF0000"/>
              </a:solidFill>
              <a:latin typeface="Times New Roman" pitchFamily="18" charset="0"/>
              <a:cs typeface="Times New Roman" pitchFamily="18" charset="0"/>
            </a:endParaRPr>
          </a:p>
          <a:p>
            <a:pPr algn="just">
              <a:lnSpc>
                <a:spcPct val="200000"/>
              </a:lnSpc>
            </a:pPr>
            <a:r>
              <a:rPr lang="en-US" sz="2900" dirty="0" smtClean="0">
                <a:latin typeface="Times New Roman" pitchFamily="18" charset="0"/>
                <a:cs typeface="Times New Roman" pitchFamily="18" charset="0"/>
              </a:rPr>
              <a:t>The advantages are</a:t>
            </a:r>
            <a:r>
              <a:rPr lang="en-US" sz="2900" dirty="0" smtClean="0">
                <a:solidFill>
                  <a:srgbClr val="FF0000"/>
                </a:solidFill>
                <a:latin typeface="Times New Roman" pitchFamily="18" charset="0"/>
                <a:cs typeface="Times New Roman" pitchFamily="18" charset="0"/>
              </a:rPr>
              <a:t>, multiple sections </a:t>
            </a:r>
            <a:r>
              <a:rPr lang="en-US" sz="2900" dirty="0" smtClean="0">
                <a:latin typeface="Times New Roman" pitchFamily="18" charset="0"/>
                <a:cs typeface="Times New Roman" pitchFamily="18" charset="0"/>
              </a:rPr>
              <a:t>can be taken and can be used for </a:t>
            </a:r>
            <a:r>
              <a:rPr lang="en-US" sz="2900" dirty="0" err="1" smtClean="0">
                <a:solidFill>
                  <a:srgbClr val="FF0000"/>
                </a:solidFill>
                <a:latin typeface="Times New Roman" pitchFamily="18" charset="0"/>
                <a:cs typeface="Times New Roman" pitchFamily="18" charset="0"/>
              </a:rPr>
              <a:t>immunocytochemistry</a:t>
            </a:r>
            <a:r>
              <a:rPr lang="en-US" sz="2900" dirty="0" smtClean="0">
                <a:solidFill>
                  <a:srgbClr val="FF0000"/>
                </a:solidFill>
                <a:latin typeface="Times New Roman" pitchFamily="18" charset="0"/>
                <a:cs typeface="Times New Roman" pitchFamily="18" charset="0"/>
              </a:rPr>
              <a:t> (ICC)</a:t>
            </a:r>
            <a:r>
              <a:rPr lang="en-US" sz="2900" dirty="0" smtClean="0">
                <a:latin typeface="Times New Roman" pitchFamily="18" charset="0"/>
                <a:cs typeface="Times New Roman" pitchFamily="18" charset="0"/>
              </a:rPr>
              <a:t> to improve the diagnosis of cervical lesions. Cell block can be used as histopathology tissue for controls in </a:t>
            </a:r>
            <a:r>
              <a:rPr lang="en-US" sz="2900" dirty="0" err="1" smtClean="0">
                <a:latin typeface="Times New Roman" pitchFamily="18" charset="0"/>
                <a:cs typeface="Times New Roman" pitchFamily="18" charset="0"/>
              </a:rPr>
              <a:t>cytopathology</a:t>
            </a:r>
            <a:r>
              <a:rPr lang="en-US" sz="2900" dirty="0" smtClean="0">
                <a:latin typeface="Times New Roman" pitchFamily="18" charset="0"/>
                <a:cs typeface="Times New Roman" pitchFamily="18" charset="0"/>
              </a:rPr>
              <a:t> laboratories.</a:t>
            </a:r>
          </a:p>
          <a:p>
            <a:pPr algn="just">
              <a:lnSpc>
                <a:spcPct val="200000"/>
              </a:lnSpc>
            </a:pPr>
            <a:r>
              <a:rPr lang="en-US" sz="2900" dirty="0" smtClean="0">
                <a:latin typeface="Times New Roman" pitchFamily="18" charset="0"/>
                <a:cs typeface="Times New Roman" pitchFamily="18" charset="0"/>
              </a:rPr>
              <a:t> Only limitation is </a:t>
            </a:r>
            <a:r>
              <a:rPr lang="en-US" sz="2900" dirty="0" smtClean="0">
                <a:solidFill>
                  <a:srgbClr val="FF0000"/>
                </a:solidFill>
                <a:latin typeface="Times New Roman" pitchFamily="18" charset="0"/>
                <a:cs typeface="Times New Roman" pitchFamily="18" charset="0"/>
              </a:rPr>
              <a:t>the time </a:t>
            </a:r>
            <a:r>
              <a:rPr lang="en-US" sz="2900" dirty="0" smtClean="0">
                <a:latin typeface="Times New Roman" pitchFamily="18" charset="0"/>
                <a:cs typeface="Times New Roman" pitchFamily="18" charset="0"/>
              </a:rPr>
              <a:t>required for processing a cell block and the </a:t>
            </a:r>
            <a:r>
              <a:rPr lang="en-US" sz="2900" dirty="0" smtClean="0">
                <a:solidFill>
                  <a:srgbClr val="FF0000"/>
                </a:solidFill>
                <a:latin typeface="Times New Roman" pitchFamily="18" charset="0"/>
                <a:cs typeface="Times New Roman" pitchFamily="18" charset="0"/>
              </a:rPr>
              <a:t>extra cost for the preparation[10].</a:t>
            </a:r>
          </a:p>
          <a:p>
            <a:pPr algn="just">
              <a:lnSpc>
                <a:spcPct val="200000"/>
              </a:lnSpc>
            </a:pPr>
            <a:endParaRPr lang="en-US" sz="2900" dirty="0" smtClean="0">
              <a:latin typeface="Times New Roman" pitchFamily="18" charset="0"/>
              <a:cs typeface="Times New Roman" pitchFamily="18" charset="0"/>
            </a:endParaRPr>
          </a:p>
          <a:p>
            <a:pPr>
              <a:lnSpc>
                <a:spcPct val="200000"/>
              </a:lnSpc>
            </a:pPr>
            <a:endParaRPr lang="en-US" sz="2400" dirty="0" smtClean="0">
              <a:latin typeface="Times New Roman" pitchFamily="18" charset="0"/>
              <a:cs typeface="Times New Roman" pitchFamily="18" charset="0"/>
            </a:endParaRPr>
          </a:p>
          <a:p>
            <a:pPr>
              <a:lnSpc>
                <a:spcPct val="200000"/>
              </a:lnSpc>
            </a:pP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buNone/>
            </a:pPr>
            <a:r>
              <a:rPr lang="en-US" b="1" dirty="0" smtClean="0">
                <a:latin typeface="Times New Roman" pitchFamily="18" charset="0"/>
                <a:cs typeface="Times New Roman" pitchFamily="18" charset="0"/>
              </a:rPr>
              <a:t>Visual inspection tests</a:t>
            </a:r>
          </a:p>
          <a:p>
            <a:pPr algn="just">
              <a:lnSpc>
                <a:spcPct val="200000"/>
              </a:lnSpc>
            </a:pPr>
            <a:r>
              <a:rPr lang="en-US" dirty="0" smtClean="0">
                <a:latin typeface="Times New Roman" pitchFamily="18" charset="0"/>
                <a:cs typeface="Times New Roman" pitchFamily="18" charset="0"/>
              </a:rPr>
              <a:t>Visual inspection tests with </a:t>
            </a:r>
            <a:r>
              <a:rPr lang="en-US" dirty="0" smtClean="0">
                <a:solidFill>
                  <a:srgbClr val="FF0000"/>
                </a:solidFill>
                <a:latin typeface="Times New Roman" pitchFamily="18" charset="0"/>
                <a:cs typeface="Times New Roman" pitchFamily="18" charset="0"/>
              </a:rPr>
              <a:t>3-5% acetic acid (VIA) and/or </a:t>
            </a:r>
            <a:r>
              <a:rPr lang="en-US" dirty="0" err="1" smtClean="0">
                <a:solidFill>
                  <a:srgbClr val="FF0000"/>
                </a:solidFill>
                <a:latin typeface="Times New Roman" pitchFamily="18" charset="0"/>
                <a:cs typeface="Times New Roman" pitchFamily="18" charset="0"/>
              </a:rPr>
              <a:t>Lugol’s</a:t>
            </a:r>
            <a:r>
              <a:rPr lang="en-US" dirty="0" smtClean="0">
                <a:solidFill>
                  <a:srgbClr val="FF0000"/>
                </a:solidFill>
                <a:latin typeface="Times New Roman" pitchFamily="18" charset="0"/>
                <a:cs typeface="Times New Roman" pitchFamily="18" charset="0"/>
              </a:rPr>
              <a:t> iodine (VILI) appear to be a satisfactory alternative screening approach to cytology. </a:t>
            </a:r>
          </a:p>
          <a:p>
            <a:pPr algn="just">
              <a:lnSpc>
                <a:spcPct val="200000"/>
              </a:lnSpc>
            </a:pPr>
            <a:r>
              <a:rPr lang="en-US" dirty="0" smtClean="0">
                <a:latin typeface="Times New Roman" pitchFamily="18" charset="0"/>
                <a:cs typeface="Times New Roman" pitchFamily="18" charset="0"/>
              </a:rPr>
              <a:t>These tests have been used since the 1990s, mainly in poor resource settings. </a:t>
            </a:r>
          </a:p>
          <a:p>
            <a:pPr algn="just">
              <a:lnSpc>
                <a:spcPct val="200000"/>
              </a:lnSpc>
            </a:pPr>
            <a:r>
              <a:rPr lang="en-US" dirty="0" smtClean="0">
                <a:latin typeface="Times New Roman" pitchFamily="18" charset="0"/>
                <a:cs typeface="Times New Roman" pitchFamily="18" charset="0"/>
              </a:rPr>
              <a:t>They </a:t>
            </a:r>
            <a:r>
              <a:rPr lang="en-US" dirty="0" smtClean="0">
                <a:solidFill>
                  <a:srgbClr val="FF0000"/>
                </a:solidFill>
                <a:latin typeface="Times New Roman" pitchFamily="18" charset="0"/>
                <a:cs typeface="Times New Roman" pitchFamily="18" charset="0"/>
              </a:rPr>
              <a:t>are simple, cost-effective with relative ease of use </a:t>
            </a:r>
            <a:r>
              <a:rPr lang="en-US" dirty="0" smtClean="0">
                <a:latin typeface="Times New Roman" pitchFamily="18" charset="0"/>
                <a:cs typeface="Times New Roman" pitchFamily="18" charset="0"/>
              </a:rPr>
              <a:t>and may be performed by different healthcare workers (physicians, nurse, midwives and technicians). Moreover, this approach does not require high technology or infrastructure and has been shown to reduce mortality in developing countries [8,11,12].</a:t>
            </a:r>
            <a:endParaRPr lang="en-US" dirty="0" smtClean="0"/>
          </a:p>
          <a:p>
            <a:endParaRPr lang="en-US" dirty="0"/>
          </a:p>
        </p:txBody>
      </p:sp>
      <p:sp>
        <p:nvSpPr>
          <p:cNvPr id="4" name="Title 1"/>
          <p:cNvSpPr>
            <a:spLocks noGrp="1"/>
          </p:cNvSpPr>
          <p:nvPr>
            <p:ph type="title"/>
          </p:nvPr>
        </p:nvSpPr>
        <p:spPr>
          <a:solidFill>
            <a:schemeClr val="accent5">
              <a:lumMod val="60000"/>
              <a:lumOff val="4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600" b="1" dirty="0" smtClean="0">
                <a:solidFill>
                  <a:schemeClr val="tx1"/>
                </a:solidFill>
                <a:latin typeface="Times New Roman" pitchFamily="18" charset="0"/>
                <a:cs typeface="Times New Roman" pitchFamily="18" charset="0"/>
              </a:rPr>
              <a:t>INTRODUCTION</a:t>
            </a:r>
            <a:endParaRPr lang="en-US"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4525963"/>
          </a:xfrm>
        </p:spPr>
        <p:txBody>
          <a:bodyPr>
            <a:normAutofit fontScale="55000" lnSpcReduction="20000"/>
          </a:bodyPr>
          <a:lstStyle/>
          <a:p>
            <a:pPr algn="just">
              <a:lnSpc>
                <a:spcPct val="200000"/>
              </a:lnSpc>
            </a:pPr>
            <a:r>
              <a:rPr lang="en-US" sz="2900" dirty="0" smtClean="0">
                <a:latin typeface="Times New Roman" pitchFamily="18" charset="0"/>
                <a:cs typeface="Times New Roman" pitchFamily="18" charset="0"/>
              </a:rPr>
              <a:t>This was a prospective study carried out from January 2017 to June 2018 in a tertiary care hospital of South India. </a:t>
            </a:r>
          </a:p>
          <a:p>
            <a:pPr algn="just">
              <a:lnSpc>
                <a:spcPct val="200000"/>
              </a:lnSpc>
            </a:pPr>
            <a:r>
              <a:rPr lang="en-US" sz="2900" dirty="0" smtClean="0">
                <a:latin typeface="Times New Roman" pitchFamily="18" charset="0"/>
                <a:cs typeface="Times New Roman" pitchFamily="18" charset="0"/>
              </a:rPr>
              <a:t>The study was conducted after obtaining Institutional Ethical clearance from the committee.</a:t>
            </a:r>
          </a:p>
          <a:p>
            <a:pPr algn="just">
              <a:lnSpc>
                <a:spcPct val="200000"/>
              </a:lnSpc>
            </a:pPr>
            <a:r>
              <a:rPr lang="en-US" sz="2900" dirty="0" smtClean="0">
                <a:latin typeface="Times New Roman" pitchFamily="18" charset="0"/>
                <a:cs typeface="Times New Roman" pitchFamily="18" charset="0"/>
              </a:rPr>
              <a:t> A total of 100 subjects within the age group of 20-70 years attending the OBG department with gynecological complaints were recruited for the study. </a:t>
            </a:r>
          </a:p>
          <a:p>
            <a:pPr algn="just">
              <a:lnSpc>
                <a:spcPct val="200000"/>
              </a:lnSpc>
            </a:pPr>
            <a:r>
              <a:rPr lang="en-US" sz="2900" dirty="0" smtClean="0">
                <a:latin typeface="Times New Roman" pitchFamily="18" charset="0"/>
                <a:cs typeface="Times New Roman" pitchFamily="18" charset="0"/>
              </a:rPr>
              <a:t>Subjects with a history of abnormal Pap tests were included in the study and subjects who did not give consent to participate were excluded from the study. </a:t>
            </a:r>
          </a:p>
          <a:p>
            <a:pPr algn="just">
              <a:lnSpc>
                <a:spcPct val="200000"/>
              </a:lnSpc>
            </a:pPr>
            <a:r>
              <a:rPr lang="en-US" sz="2900" dirty="0" smtClean="0">
                <a:latin typeface="Times New Roman" pitchFamily="18" charset="0"/>
                <a:cs typeface="Times New Roman" pitchFamily="18" charset="0"/>
              </a:rPr>
              <a:t>Samples were collected from the recruited subjects only after obtaining signed informed consent.</a:t>
            </a:r>
          </a:p>
          <a:p>
            <a:pPr algn="just">
              <a:lnSpc>
                <a:spcPct val="200000"/>
              </a:lnSpc>
            </a:pPr>
            <a:endParaRPr lang="en-US" sz="2900" dirty="0" smtClean="0">
              <a:latin typeface="Times New Roman" pitchFamily="18" charset="0"/>
              <a:cs typeface="Times New Roman" pitchFamily="18" charset="0"/>
            </a:endParaRPr>
          </a:p>
          <a:p>
            <a:pPr algn="just">
              <a:lnSpc>
                <a:spcPct val="200000"/>
              </a:lnSpc>
            </a:pPr>
            <a:endParaRPr lang="en-US" sz="2400" dirty="0">
              <a:latin typeface="Times New Roman" pitchFamily="18" charset="0"/>
              <a:cs typeface="Times New Roman" pitchFamily="18" charset="0"/>
            </a:endParaRPr>
          </a:p>
        </p:txBody>
      </p:sp>
      <p:sp>
        <p:nvSpPr>
          <p:cNvPr id="4" name="Title 1"/>
          <p:cNvSpPr txBox="1">
            <a:spLocks/>
          </p:cNvSpPr>
          <p:nvPr/>
        </p:nvSpPr>
        <p:spPr>
          <a:xfrm>
            <a:off x="304800" y="1524000"/>
            <a:ext cx="8229600" cy="868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5"/>
          <p:cNvSpPr>
            <a:spLocks noGrp="1"/>
          </p:cNvSpPr>
          <p:nvPr>
            <p:ph type="title"/>
          </p:nvPr>
        </p:nvSpPr>
        <p:spPr>
          <a:xfrm>
            <a:off x="609600" y="0"/>
            <a:ext cx="8229600" cy="1143000"/>
          </a:xfrm>
          <a:solidFill>
            <a:schemeClr val="accent5">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4000" b="1" dirty="0" smtClean="0">
                <a:solidFill>
                  <a:schemeClr val="tx1"/>
                </a:solidFill>
                <a:latin typeface="Times New Roman" pitchFamily="18" charset="0"/>
                <a:cs typeface="Times New Roman" pitchFamily="18" charset="0"/>
              </a:rPr>
              <a:t>Material and Methods </a:t>
            </a:r>
            <a:endParaRPr lang="en-US" sz="4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44562"/>
          </a:xfrm>
        </p:spPr>
        <p:txBody>
          <a:bodyPr>
            <a:normAutofit fontScale="90000"/>
          </a:bodyPr>
          <a:lstStyle/>
          <a:p>
            <a:pPr algn="l"/>
            <a:r>
              <a:rPr lang="en-US" sz="3600" b="1" dirty="0" smtClean="0">
                <a:latin typeface="Times New Roman" pitchFamily="18" charset="0"/>
                <a:cs typeface="Times New Roman" pitchFamily="18" charset="0"/>
              </a:rPr>
              <a:t>        Sample Collection and Processing</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sz="1800" b="1" i="1" dirty="0" smtClean="0">
              <a:latin typeface="Times New Roman" pitchFamily="18" charset="0"/>
              <a:cs typeface="Times New Roman" pitchFamily="18" charset="0"/>
            </a:endParaRPr>
          </a:p>
          <a:p>
            <a:pPr algn="just">
              <a:lnSpc>
                <a:spcPct val="200000"/>
              </a:lnSpc>
            </a:pPr>
            <a:r>
              <a:rPr lang="en-US" sz="1900" dirty="0" smtClean="0">
                <a:latin typeface="Times New Roman" pitchFamily="18" charset="0"/>
                <a:cs typeface="Times New Roman" pitchFamily="18" charset="0"/>
              </a:rPr>
              <a:t>Liquid based cervical cytology samples were collected using an </a:t>
            </a:r>
            <a:r>
              <a:rPr lang="en-US" sz="1900" dirty="0" err="1" smtClean="0">
                <a:latin typeface="Times New Roman" pitchFamily="18" charset="0"/>
                <a:cs typeface="Times New Roman" pitchFamily="18" charset="0"/>
              </a:rPr>
              <a:t>endo</a:t>
            </a:r>
            <a:r>
              <a:rPr lang="en-US" sz="1900" dirty="0" smtClean="0">
                <a:latin typeface="Times New Roman" pitchFamily="18" charset="0"/>
                <a:cs typeface="Times New Roman" pitchFamily="18" charset="0"/>
              </a:rPr>
              <a:t>-cervical cell collection device (</a:t>
            </a:r>
            <a:r>
              <a:rPr lang="en-US" sz="1900" dirty="0" err="1" smtClean="0">
                <a:latin typeface="Times New Roman" pitchFamily="18" charset="0"/>
                <a:cs typeface="Times New Roman" pitchFamily="18" charset="0"/>
              </a:rPr>
              <a:t>Cervex</a:t>
            </a:r>
            <a:r>
              <a:rPr lang="en-US" sz="1900" dirty="0" smtClean="0">
                <a:latin typeface="Times New Roman" pitchFamily="18" charset="0"/>
                <a:cs typeface="Times New Roman" pitchFamily="18" charset="0"/>
              </a:rPr>
              <a:t>-Brush®-Rovers medical devices). </a:t>
            </a:r>
          </a:p>
          <a:p>
            <a:pPr algn="just">
              <a:lnSpc>
                <a:spcPct val="200000"/>
              </a:lnSpc>
            </a:pPr>
            <a:r>
              <a:rPr lang="en-US" sz="1900" dirty="0" smtClean="0">
                <a:latin typeface="Times New Roman" pitchFamily="18" charset="0"/>
                <a:cs typeface="Times New Roman" pitchFamily="18" charset="0"/>
              </a:rPr>
              <a:t>All the 100 samples were subjected to conventional Pap smear testing and manual liquid based cytology analysis which was subjected to ancillary tests like HPV  testing and cell block processing.</a:t>
            </a:r>
          </a:p>
          <a:p>
            <a:pPr>
              <a:lnSpc>
                <a:spcPct val="200000"/>
              </a:lnSpc>
            </a:pPr>
            <a:r>
              <a:rPr lang="en-US" sz="1900" dirty="0" smtClean="0">
                <a:latin typeface="Times New Roman" pitchFamily="18" charset="0"/>
                <a:cs typeface="Times New Roman" pitchFamily="18" charset="0"/>
              </a:rPr>
              <a:t>Due to the inadequacy of the sample for DNA extraction, only 68 cases were subjected to HPV DNA detection by Polymerase chain reaction.</a:t>
            </a:r>
          </a:p>
          <a:p>
            <a:pPr>
              <a:lnSpc>
                <a:spcPct val="200000"/>
              </a:lnSpc>
            </a:pPr>
            <a:r>
              <a:rPr lang="en-US" sz="1900" dirty="0" smtClean="0">
                <a:latin typeface="Times New Roman" pitchFamily="18" charset="0"/>
                <a:cs typeface="Times New Roman" pitchFamily="18" charset="0"/>
              </a:rPr>
              <a:t> A total of 25 cases of cell block with HPV correlation were subjected to </a:t>
            </a:r>
            <a:r>
              <a:rPr lang="en-US" sz="1900" dirty="0" err="1" smtClean="0">
                <a:latin typeface="Times New Roman" pitchFamily="18" charset="0"/>
                <a:cs typeface="Times New Roman" pitchFamily="18" charset="0"/>
              </a:rPr>
              <a:t>immunocytochemical</a:t>
            </a:r>
            <a:r>
              <a:rPr lang="en-US" sz="1900" dirty="0" smtClean="0">
                <a:latin typeface="Times New Roman" pitchFamily="18" charset="0"/>
                <a:cs typeface="Times New Roman" pitchFamily="18" charset="0"/>
              </a:rPr>
              <a:t> analysis with p16 and ki67 markers.</a:t>
            </a:r>
            <a:endParaRPr lang="en-US" sz="1900" dirty="0"/>
          </a:p>
        </p:txBody>
      </p:sp>
      <p:sp>
        <p:nvSpPr>
          <p:cNvPr id="5" name="Rectangle 4"/>
          <p:cNvSpPr/>
          <p:nvPr/>
        </p:nvSpPr>
        <p:spPr>
          <a:xfrm>
            <a:off x="914400" y="228600"/>
            <a:ext cx="7467600" cy="10668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Times New Roman" pitchFamily="18" charset="0"/>
                <a:cs typeface="Times New Roman" pitchFamily="18" charset="0"/>
              </a:rPr>
              <a:t>Sample Collection and Processing</a:t>
            </a:r>
            <a:endParaRPr lang="en-US" sz="36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3678</Words>
  <Application>Microsoft Office PowerPoint</Application>
  <PresentationFormat>On-screen Show (4:3)</PresentationFormat>
  <Paragraphs>261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Exploring the Use of Manual Liquid Based Cytology, Cell Block with Immunomarkers p16/ki67, VIA and HPV DNA testing as a strategy for cervical cancer screening in LMIC </vt:lpstr>
      <vt:lpstr>INTRODUCTION </vt:lpstr>
      <vt:lpstr>INTRODUCTION </vt:lpstr>
      <vt:lpstr>INTRODUCTION</vt:lpstr>
      <vt:lpstr>INTRODUCTION</vt:lpstr>
      <vt:lpstr>INTRODUCTION</vt:lpstr>
      <vt:lpstr>INTRODUCTION</vt:lpstr>
      <vt:lpstr>Material and Methods </vt:lpstr>
      <vt:lpstr>        Sample Collection and Processing </vt:lpstr>
      <vt:lpstr>DNA extraction &amp; Polymerase Chain Reaction for HPV detection</vt:lpstr>
      <vt:lpstr>P16 &amp; kI67 immunocytochemistry with cell blocks  </vt:lpstr>
      <vt:lpstr>Visual inspection with acetic acid (VIA)</vt:lpstr>
      <vt:lpstr>RESULTS</vt:lpstr>
      <vt:lpstr>Slide 14</vt:lpstr>
      <vt:lpstr>Slide 15</vt:lpstr>
      <vt:lpstr>Slide 16</vt:lpstr>
      <vt:lpstr>Slide 17</vt:lpstr>
      <vt:lpstr>Slide 18</vt:lpstr>
      <vt:lpstr>Slide 19</vt:lpstr>
      <vt:lpstr>DISCUSSION </vt:lpstr>
      <vt:lpstr>DISCUSSION</vt:lpstr>
      <vt:lpstr>DISCUSSION</vt:lpstr>
      <vt:lpstr>DISCUSSION</vt:lpstr>
      <vt:lpstr>DISCUSSION</vt:lpstr>
      <vt:lpstr>DISCUSSION</vt:lpstr>
      <vt:lpstr>CONCLUSION </vt:lpstr>
      <vt:lpstr>CONCLUSION</vt:lpstr>
      <vt:lpstr>References </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the use of Manual Liquid Based Cytology, Cell Block with Immunomarkers p16/ki67, VIA and HPV DNA testing as a strategy for cervical cancer screening in LMIC</dc:title>
  <dc:creator>dr manjunath</dc:creator>
  <cp:lastModifiedBy>User</cp:lastModifiedBy>
  <cp:revision>49</cp:revision>
  <dcterms:created xsi:type="dcterms:W3CDTF">2018-11-09T05:58:58Z</dcterms:created>
  <dcterms:modified xsi:type="dcterms:W3CDTF">2018-11-12T13:31:26Z</dcterms:modified>
</cp:coreProperties>
</file>